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9"/>
  </p:handoutMasterIdLst>
  <p:sldIdLst>
    <p:sldId id="299" r:id="rId2"/>
    <p:sldId id="309" r:id="rId3"/>
    <p:sldId id="306" r:id="rId4"/>
    <p:sldId id="300" r:id="rId5"/>
    <p:sldId id="327" r:id="rId6"/>
    <p:sldId id="307" r:id="rId7"/>
    <p:sldId id="308" r:id="rId8"/>
    <p:sldId id="303" r:id="rId9"/>
    <p:sldId id="321" r:id="rId10"/>
    <p:sldId id="318" r:id="rId11"/>
    <p:sldId id="319" r:id="rId12"/>
    <p:sldId id="320" r:id="rId13"/>
    <p:sldId id="322" r:id="rId14"/>
    <p:sldId id="323" r:id="rId15"/>
    <p:sldId id="324" r:id="rId16"/>
    <p:sldId id="325" r:id="rId17"/>
    <p:sldId id="326" r:id="rId18"/>
  </p:sldIdLst>
  <p:sldSz cx="9144000" cy="6858000" type="screen4x3"/>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85" autoAdjust="0"/>
    <p:restoredTop sz="94660"/>
  </p:normalViewPr>
  <p:slideViewPr>
    <p:cSldViewPr>
      <p:cViewPr varScale="1">
        <p:scale>
          <a:sx n="70" d="100"/>
          <a:sy n="70" d="100"/>
        </p:scale>
        <p:origin x="1392" y="72"/>
      </p:cViewPr>
      <p:guideLst>
        <p:guide orient="horz" pos="2160"/>
        <p:guide pos="2880"/>
      </p:guideLst>
    </p:cSldViewPr>
  </p:slideViewPr>
  <p:notesTextViewPr>
    <p:cViewPr>
      <p:scale>
        <a:sx n="1" d="1"/>
        <a:sy n="1" d="1"/>
      </p:scale>
      <p:origin x="0" y="0"/>
    </p:cViewPr>
  </p:notesTextViewPr>
  <p:sorterViewPr>
    <p:cViewPr>
      <p:scale>
        <a:sx n="100" d="100"/>
        <a:sy n="100" d="100"/>
      </p:scale>
      <p:origin x="0" y="-76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7228" cy="467363"/>
          </a:xfrm>
          <a:prstGeom prst="rect">
            <a:avLst/>
          </a:prstGeom>
        </p:spPr>
        <p:txBody>
          <a:bodyPr vert="horz" lIns="92473" tIns="46237" rIns="92473" bIns="46237" rtlCol="0"/>
          <a:lstStyle>
            <a:lvl1pPr algn="l">
              <a:defRPr sz="1200"/>
            </a:lvl1pPr>
          </a:lstStyle>
          <a:p>
            <a:endParaRPr lang="en-US" dirty="0"/>
          </a:p>
        </p:txBody>
      </p:sp>
      <p:sp>
        <p:nvSpPr>
          <p:cNvPr id="3" name="Date Placeholder 2"/>
          <p:cNvSpPr>
            <a:spLocks noGrp="1"/>
          </p:cNvSpPr>
          <p:nvPr>
            <p:ph type="dt" sz="quarter" idx="1"/>
          </p:nvPr>
        </p:nvSpPr>
        <p:spPr>
          <a:xfrm>
            <a:off x="3994409" y="0"/>
            <a:ext cx="3057227" cy="467363"/>
          </a:xfrm>
          <a:prstGeom prst="rect">
            <a:avLst/>
          </a:prstGeom>
        </p:spPr>
        <p:txBody>
          <a:bodyPr vert="horz" lIns="92473" tIns="46237" rIns="92473" bIns="46237" rtlCol="0"/>
          <a:lstStyle>
            <a:lvl1pPr algn="r">
              <a:defRPr sz="1200"/>
            </a:lvl1pPr>
          </a:lstStyle>
          <a:p>
            <a:fld id="{60F3C2D6-7E30-48E7-B835-DE530A411B4D}" type="datetimeFigureOut">
              <a:rPr lang="en-US" smtClean="0"/>
              <a:t>12/7/2018</a:t>
            </a:fld>
            <a:endParaRPr lang="en-US" dirty="0"/>
          </a:p>
        </p:txBody>
      </p:sp>
      <p:sp>
        <p:nvSpPr>
          <p:cNvPr id="4" name="Footer Placeholder 3"/>
          <p:cNvSpPr>
            <a:spLocks noGrp="1"/>
          </p:cNvSpPr>
          <p:nvPr>
            <p:ph type="ftr" sz="quarter" idx="2"/>
          </p:nvPr>
        </p:nvSpPr>
        <p:spPr>
          <a:xfrm>
            <a:off x="0" y="8841738"/>
            <a:ext cx="3057228" cy="467363"/>
          </a:xfrm>
          <a:prstGeom prst="rect">
            <a:avLst/>
          </a:prstGeom>
        </p:spPr>
        <p:txBody>
          <a:bodyPr vert="horz" lIns="92473" tIns="46237" rIns="92473" bIns="46237"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94409" y="8841738"/>
            <a:ext cx="3057227" cy="467363"/>
          </a:xfrm>
          <a:prstGeom prst="rect">
            <a:avLst/>
          </a:prstGeom>
        </p:spPr>
        <p:txBody>
          <a:bodyPr vert="horz" lIns="92473" tIns="46237" rIns="92473" bIns="46237" rtlCol="0" anchor="b"/>
          <a:lstStyle>
            <a:lvl1pPr algn="r">
              <a:defRPr sz="1200"/>
            </a:lvl1pPr>
          </a:lstStyle>
          <a:p>
            <a:fld id="{08B9CE1F-7674-4DB0-9616-59362415DCED}" type="slidenum">
              <a:rPr lang="en-US" smtClean="0"/>
              <a:t>‹#›</a:t>
            </a:fld>
            <a:endParaRPr lang="en-US" dirty="0"/>
          </a:p>
        </p:txBody>
      </p:sp>
    </p:spTree>
    <p:extLst>
      <p:ext uri="{BB962C8B-B14F-4D97-AF65-F5344CB8AC3E}">
        <p14:creationId xmlns:p14="http://schemas.microsoft.com/office/powerpoint/2010/main" val="330359717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B1E0669-DD76-4F16-B555-C6067EB405A3}" type="datetimeFigureOut">
              <a:rPr lang="en-US" smtClean="0"/>
              <a:t>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B2FFF5-6B05-4E02-8035-FA7A50260DF8}" type="slidenum">
              <a:rPr lang="en-US" smtClean="0"/>
              <a:t>‹#›</a:t>
            </a:fld>
            <a:endParaRPr lang="en-US" dirty="0"/>
          </a:p>
        </p:txBody>
      </p:sp>
    </p:spTree>
    <p:extLst>
      <p:ext uri="{BB962C8B-B14F-4D97-AF65-F5344CB8AC3E}">
        <p14:creationId xmlns:p14="http://schemas.microsoft.com/office/powerpoint/2010/main" val="408926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1E0669-DD76-4F16-B555-C6067EB405A3}" type="datetimeFigureOut">
              <a:rPr lang="en-US" smtClean="0"/>
              <a:t>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B2FFF5-6B05-4E02-8035-FA7A50260DF8}" type="slidenum">
              <a:rPr lang="en-US" smtClean="0"/>
              <a:t>‹#›</a:t>
            </a:fld>
            <a:endParaRPr lang="en-US" dirty="0"/>
          </a:p>
        </p:txBody>
      </p:sp>
    </p:spTree>
    <p:extLst>
      <p:ext uri="{BB962C8B-B14F-4D97-AF65-F5344CB8AC3E}">
        <p14:creationId xmlns:p14="http://schemas.microsoft.com/office/powerpoint/2010/main" val="2160984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1E0669-DD76-4F16-B555-C6067EB405A3}" type="datetimeFigureOut">
              <a:rPr lang="en-US" smtClean="0"/>
              <a:t>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B2FFF5-6B05-4E02-8035-FA7A50260DF8}" type="slidenum">
              <a:rPr lang="en-US" smtClean="0"/>
              <a:t>‹#›</a:t>
            </a:fld>
            <a:endParaRPr lang="en-US" dirty="0"/>
          </a:p>
        </p:txBody>
      </p:sp>
    </p:spTree>
    <p:extLst>
      <p:ext uri="{BB962C8B-B14F-4D97-AF65-F5344CB8AC3E}">
        <p14:creationId xmlns:p14="http://schemas.microsoft.com/office/powerpoint/2010/main" val="1495952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1E0669-DD76-4F16-B555-C6067EB405A3}" type="datetimeFigureOut">
              <a:rPr lang="en-US" smtClean="0"/>
              <a:t>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B2FFF5-6B05-4E02-8035-FA7A50260DF8}" type="slidenum">
              <a:rPr lang="en-US" smtClean="0"/>
              <a:t>‹#›</a:t>
            </a:fld>
            <a:endParaRPr lang="en-US" dirty="0"/>
          </a:p>
        </p:txBody>
      </p:sp>
    </p:spTree>
    <p:extLst>
      <p:ext uri="{BB962C8B-B14F-4D97-AF65-F5344CB8AC3E}">
        <p14:creationId xmlns:p14="http://schemas.microsoft.com/office/powerpoint/2010/main" val="681695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1E0669-DD76-4F16-B555-C6067EB405A3}" type="datetimeFigureOut">
              <a:rPr lang="en-US" smtClean="0"/>
              <a:t>12/7/2018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B2FFF5-6B05-4E02-8035-FA7A50260DF8}" type="slidenum">
              <a:rPr lang="en-US" smtClean="0"/>
              <a:t>‹#›</a:t>
            </a:fld>
            <a:endParaRPr lang="en-US" dirty="0"/>
          </a:p>
        </p:txBody>
      </p:sp>
    </p:spTree>
    <p:extLst>
      <p:ext uri="{BB962C8B-B14F-4D97-AF65-F5344CB8AC3E}">
        <p14:creationId xmlns:p14="http://schemas.microsoft.com/office/powerpoint/2010/main" val="20963911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B1E0669-DD76-4F16-B555-C6067EB405A3}" type="datetimeFigureOut">
              <a:rPr lang="en-US" smtClean="0"/>
              <a:t>12/7/2018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0B2FFF5-6B05-4E02-8035-FA7A50260DF8}" type="slidenum">
              <a:rPr lang="en-US" smtClean="0"/>
              <a:t>‹#›</a:t>
            </a:fld>
            <a:endParaRPr lang="en-US" dirty="0"/>
          </a:p>
        </p:txBody>
      </p:sp>
    </p:spTree>
    <p:extLst>
      <p:ext uri="{BB962C8B-B14F-4D97-AF65-F5344CB8AC3E}">
        <p14:creationId xmlns:p14="http://schemas.microsoft.com/office/powerpoint/2010/main" val="1923421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B1E0669-DD76-4F16-B555-C6067EB405A3}" type="datetimeFigureOut">
              <a:rPr lang="en-US" smtClean="0"/>
              <a:t>12/7/2018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0B2FFF5-6B05-4E02-8035-FA7A50260DF8}" type="slidenum">
              <a:rPr lang="en-US" smtClean="0"/>
              <a:t>‹#›</a:t>
            </a:fld>
            <a:endParaRPr lang="en-US" dirty="0"/>
          </a:p>
        </p:txBody>
      </p:sp>
    </p:spTree>
    <p:extLst>
      <p:ext uri="{BB962C8B-B14F-4D97-AF65-F5344CB8AC3E}">
        <p14:creationId xmlns:p14="http://schemas.microsoft.com/office/powerpoint/2010/main" val="946264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B1E0669-DD76-4F16-B555-C6067EB405A3}" type="datetimeFigureOut">
              <a:rPr lang="en-US" smtClean="0"/>
              <a:t>12/7/2018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0B2FFF5-6B05-4E02-8035-FA7A50260DF8}" type="slidenum">
              <a:rPr lang="en-US" smtClean="0"/>
              <a:t>‹#›</a:t>
            </a:fld>
            <a:endParaRPr lang="en-US" dirty="0"/>
          </a:p>
        </p:txBody>
      </p:sp>
    </p:spTree>
    <p:extLst>
      <p:ext uri="{BB962C8B-B14F-4D97-AF65-F5344CB8AC3E}">
        <p14:creationId xmlns:p14="http://schemas.microsoft.com/office/powerpoint/2010/main" val="1966104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1E0669-DD76-4F16-B555-C6067EB405A3}" type="datetimeFigureOut">
              <a:rPr lang="en-US" smtClean="0"/>
              <a:t>12/7/2018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0B2FFF5-6B05-4E02-8035-FA7A50260DF8}" type="slidenum">
              <a:rPr lang="en-US" smtClean="0"/>
              <a:t>‹#›</a:t>
            </a:fld>
            <a:endParaRPr lang="en-US" dirty="0"/>
          </a:p>
        </p:txBody>
      </p:sp>
    </p:spTree>
    <p:extLst>
      <p:ext uri="{BB962C8B-B14F-4D97-AF65-F5344CB8AC3E}">
        <p14:creationId xmlns:p14="http://schemas.microsoft.com/office/powerpoint/2010/main" val="950774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1E0669-DD76-4F16-B555-C6067EB405A3}" type="datetimeFigureOut">
              <a:rPr lang="en-US" smtClean="0"/>
              <a:t>12/7/2018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0B2FFF5-6B05-4E02-8035-FA7A50260DF8}" type="slidenum">
              <a:rPr lang="en-US" smtClean="0"/>
              <a:t>‹#›</a:t>
            </a:fld>
            <a:endParaRPr lang="en-US" dirty="0"/>
          </a:p>
        </p:txBody>
      </p:sp>
    </p:spTree>
    <p:extLst>
      <p:ext uri="{BB962C8B-B14F-4D97-AF65-F5344CB8AC3E}">
        <p14:creationId xmlns:p14="http://schemas.microsoft.com/office/powerpoint/2010/main" val="3531985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1E0669-DD76-4F16-B555-C6067EB405A3}" type="datetimeFigureOut">
              <a:rPr lang="en-US" smtClean="0"/>
              <a:t>12/7/2018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0B2FFF5-6B05-4E02-8035-FA7A50260DF8}" type="slidenum">
              <a:rPr lang="en-US" smtClean="0"/>
              <a:t>‹#›</a:t>
            </a:fld>
            <a:endParaRPr lang="en-US" dirty="0"/>
          </a:p>
        </p:txBody>
      </p:sp>
    </p:spTree>
    <p:extLst>
      <p:ext uri="{BB962C8B-B14F-4D97-AF65-F5344CB8AC3E}">
        <p14:creationId xmlns:p14="http://schemas.microsoft.com/office/powerpoint/2010/main" val="3232428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1E0669-DD76-4F16-B555-C6067EB405A3}" type="datetimeFigureOut">
              <a:rPr lang="en-US" smtClean="0"/>
              <a:t>12/7/2018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B2FFF5-6B05-4E02-8035-FA7A50260DF8}" type="slidenum">
              <a:rPr lang="en-US" smtClean="0"/>
              <a:t>‹#›</a:t>
            </a:fld>
            <a:endParaRPr lang="en-US" dirty="0"/>
          </a:p>
        </p:txBody>
      </p:sp>
    </p:spTree>
    <p:extLst>
      <p:ext uri="{BB962C8B-B14F-4D97-AF65-F5344CB8AC3E}">
        <p14:creationId xmlns:p14="http://schemas.microsoft.com/office/powerpoint/2010/main" val="2948334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www.unlv.edu/provost/teachingandlearning" TargetMode="External"/><Relationship Id="rId7" Type="http://schemas.openxmlformats.org/officeDocument/2006/relationships/hyperlink" Target="http://www.learningoutcomesassessment.org/documents/Assignment_report_Nov.pdf" TargetMode="External"/><Relationship Id="rId2" Type="http://schemas.openxmlformats.org/officeDocument/2006/relationships/hyperlink" Target="https://www.assignmentlibrary.org/" TargetMode="External"/><Relationship Id="rId1" Type="http://schemas.openxmlformats.org/officeDocument/2006/relationships/slideLayout" Target="../slideLayouts/slideLayout1.xml"/><Relationship Id="rId6" Type="http://schemas.openxmlformats.org/officeDocument/2006/relationships/hyperlink" Target="http://learningoutcomesassessment.org/documents/Occasional%20Paper%2026.pdf" TargetMode="External"/><Relationship Id="rId5" Type="http://schemas.openxmlformats.org/officeDocument/2006/relationships/hyperlink" Target="https://tilthighered.com/" TargetMode="External"/><Relationship Id="rId4" Type="http://schemas.openxmlformats.org/officeDocument/2006/relationships/hyperlink" Target="https://www.unlv.edu/provost/transparency/tilt-higher-ed-examples-and-resource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457200"/>
            <a:ext cx="7772400" cy="990600"/>
          </a:xfrm>
        </p:spPr>
        <p:txBody>
          <a:bodyPr>
            <a:normAutofit fontScale="90000"/>
          </a:bodyPr>
          <a:lstStyle/>
          <a:p>
            <a:r>
              <a:rPr lang="en-US" sz="5800" dirty="0" smtClean="0">
                <a:solidFill>
                  <a:srgbClr val="FF0000"/>
                </a:solidFill>
              </a:rPr>
              <a:t/>
            </a:r>
            <a:br>
              <a:rPr lang="en-US" sz="5800" dirty="0" smtClean="0">
                <a:solidFill>
                  <a:srgbClr val="FF0000"/>
                </a:solidFill>
              </a:rPr>
            </a:br>
            <a:r>
              <a:rPr lang="en-US" sz="5800" dirty="0" smtClean="0">
                <a:solidFill>
                  <a:srgbClr val="FF0000"/>
                </a:solidFill>
              </a:rPr>
              <a:t>ASSIGNMENTS MATTER</a:t>
            </a:r>
            <a:r>
              <a:rPr lang="en-US" dirty="0">
                <a:solidFill>
                  <a:srgbClr val="002060"/>
                </a:solidFill>
              </a:rPr>
              <a:t/>
            </a:r>
            <a:br>
              <a:rPr lang="en-US" dirty="0">
                <a:solidFill>
                  <a:srgbClr val="002060"/>
                </a:solidFill>
              </a:rPr>
            </a:br>
            <a:endParaRPr lang="en-US" dirty="0">
              <a:solidFill>
                <a:srgbClr val="002060"/>
              </a:solidFill>
            </a:endParaRPr>
          </a:p>
        </p:txBody>
      </p:sp>
      <p:sp>
        <p:nvSpPr>
          <p:cNvPr id="3" name="Subtitle 2"/>
          <p:cNvSpPr>
            <a:spLocks noGrp="1"/>
          </p:cNvSpPr>
          <p:nvPr>
            <p:ph type="subTitle" idx="1"/>
          </p:nvPr>
        </p:nvSpPr>
        <p:spPr>
          <a:xfrm>
            <a:off x="0" y="1524000"/>
            <a:ext cx="9144000" cy="5181600"/>
          </a:xfrm>
        </p:spPr>
        <p:txBody>
          <a:bodyPr>
            <a:normAutofit fontScale="85000" lnSpcReduction="20000"/>
          </a:bodyPr>
          <a:lstStyle/>
          <a:p>
            <a:r>
              <a:rPr lang="en-US" sz="4400" dirty="0" smtClean="0">
                <a:solidFill>
                  <a:srgbClr val="FF0000"/>
                </a:solidFill>
              </a:rPr>
              <a:t>Assignment Design Workshop</a:t>
            </a:r>
          </a:p>
          <a:p>
            <a:r>
              <a:rPr lang="en-US" sz="4400" dirty="0" smtClean="0">
                <a:solidFill>
                  <a:srgbClr val="FF0000"/>
                </a:solidFill>
              </a:rPr>
              <a:t> </a:t>
            </a:r>
          </a:p>
          <a:p>
            <a:endParaRPr lang="en-US" sz="4400" dirty="0" smtClean="0">
              <a:solidFill>
                <a:srgbClr val="FF0000"/>
              </a:solidFill>
            </a:endParaRPr>
          </a:p>
          <a:p>
            <a:endParaRPr lang="en-US" sz="4400" dirty="0" smtClean="0">
              <a:solidFill>
                <a:srgbClr val="FF0000"/>
              </a:solidFill>
            </a:endParaRPr>
          </a:p>
          <a:p>
            <a:endParaRPr lang="en-US" sz="4400" dirty="0" smtClean="0">
              <a:solidFill>
                <a:srgbClr val="FF0000"/>
              </a:solidFill>
            </a:endParaRPr>
          </a:p>
          <a:p>
            <a:r>
              <a:rPr lang="en-US" dirty="0" smtClean="0">
                <a:solidFill>
                  <a:schemeClr val="tx1"/>
                </a:solidFill>
              </a:rPr>
              <a:t>Sponsored by the </a:t>
            </a:r>
          </a:p>
          <a:p>
            <a:r>
              <a:rPr lang="en-US" dirty="0" smtClean="0">
                <a:solidFill>
                  <a:schemeClr val="tx1"/>
                </a:solidFill>
              </a:rPr>
              <a:t>MA Department of Higher Education</a:t>
            </a:r>
          </a:p>
          <a:p>
            <a:r>
              <a:rPr lang="en-US" dirty="0" smtClean="0">
                <a:solidFill>
                  <a:schemeClr val="tx1"/>
                </a:solidFill>
              </a:rPr>
              <a:t>University of Massachusetts Boston</a:t>
            </a:r>
          </a:p>
          <a:p>
            <a:pPr algn="l"/>
            <a:r>
              <a:rPr lang="en-US" dirty="0" smtClean="0">
                <a:solidFill>
                  <a:schemeClr val="tx1"/>
                </a:solidFill>
              </a:rPr>
              <a:t> 			Fall 2018 </a:t>
            </a:r>
            <a:r>
              <a:rPr lang="en-US" dirty="0" err="1" smtClean="0">
                <a:solidFill>
                  <a:schemeClr val="tx1"/>
                </a:solidFill>
              </a:rPr>
              <a:t>Amcoa</a:t>
            </a:r>
            <a:r>
              <a:rPr lang="en-US" dirty="0" smtClean="0">
                <a:solidFill>
                  <a:schemeClr val="tx1"/>
                </a:solidFill>
              </a:rPr>
              <a:t> Event</a:t>
            </a:r>
          </a:p>
          <a:p>
            <a:pPr algn="l">
              <a:spcBef>
                <a:spcPts val="0"/>
              </a:spcBef>
            </a:pPr>
            <a:endParaRPr lang="en-US" sz="2800" dirty="0" smtClean="0">
              <a:solidFill>
                <a:schemeClr val="tx1"/>
              </a:solidFill>
            </a:endParaRPr>
          </a:p>
          <a:p>
            <a:pPr algn="l">
              <a:spcBef>
                <a:spcPts val="0"/>
              </a:spcBef>
            </a:pPr>
            <a:r>
              <a:rPr lang="en-US" sz="2800" dirty="0" smtClean="0">
                <a:solidFill>
                  <a:schemeClr val="tx1"/>
                </a:solidFill>
              </a:rPr>
              <a:t> </a:t>
            </a:r>
            <a:endParaRPr lang="en-US" sz="2800" dirty="0">
              <a:solidFill>
                <a:schemeClr val="tx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87" y="2514600"/>
            <a:ext cx="3099944" cy="1981200"/>
          </a:xfrm>
          <a:prstGeom prst="rect">
            <a:avLst/>
          </a:prstGeom>
        </p:spPr>
      </p:pic>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77887" y="2503227"/>
            <a:ext cx="2971800" cy="2094875"/>
          </a:xfrm>
          <a:prstGeom prst="rect">
            <a:avLst/>
          </a:prstGeom>
        </p:spPr>
      </p:pic>
      <p:cxnSp>
        <p:nvCxnSpPr>
          <p:cNvPr id="7" name="Elbow Connector 6"/>
          <p:cNvCxnSpPr/>
          <p:nvPr/>
        </p:nvCxnSpPr>
        <p:spPr>
          <a:xfrm>
            <a:off x="2895600" y="2971800"/>
            <a:ext cx="3505200" cy="914400"/>
          </a:xfrm>
          <a:prstGeom prst="bentConnector3">
            <a:avLst/>
          </a:prstGeom>
          <a:ln>
            <a:headEnd type="triangle"/>
            <a:tailEnd type="triangle"/>
          </a:ln>
        </p:spPr>
        <p:style>
          <a:lnRef idx="2">
            <a:schemeClr val="accent6"/>
          </a:lnRef>
          <a:fillRef idx="0">
            <a:schemeClr val="accent6"/>
          </a:fillRef>
          <a:effectRef idx="1">
            <a:schemeClr val="accent6"/>
          </a:effectRef>
          <a:fontRef idx="minor">
            <a:schemeClr val="tx1"/>
          </a:fontRef>
        </p:style>
      </p:cxnSp>
    </p:spTree>
    <p:extLst>
      <p:ext uri="{BB962C8B-B14F-4D97-AF65-F5344CB8AC3E}">
        <p14:creationId xmlns:p14="http://schemas.microsoft.com/office/powerpoint/2010/main" val="32555980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914400"/>
          </a:xfrm>
        </p:spPr>
        <p:txBody>
          <a:bodyPr>
            <a:normAutofit fontScale="90000"/>
          </a:bodyPr>
          <a:lstStyle/>
          <a:p>
            <a:pPr marL="571500" indent="-571500">
              <a:buFont typeface="Wingdings" panose="05000000000000000000" pitchFamily="2" charset="2"/>
              <a:buChar char="§"/>
            </a:pPr>
            <a:r>
              <a:rPr lang="en-US" dirty="0" smtClean="0"/>
              <a:t/>
            </a:r>
            <a:br>
              <a:rPr lang="en-US" dirty="0" smtClean="0"/>
            </a:br>
            <a:r>
              <a:rPr lang="en-US" dirty="0" smtClean="0">
                <a:solidFill>
                  <a:srgbClr val="FF0000"/>
                </a:solidFill>
              </a:rPr>
              <a:t>ASSIGNMENTS MATTER</a:t>
            </a:r>
            <a:r>
              <a:rPr lang="en-US" dirty="0">
                <a:solidFill>
                  <a:srgbClr val="FF0000"/>
                </a:solidFill>
              </a:rPr>
              <a:t/>
            </a:r>
            <a:br>
              <a:rPr lang="en-US" dirty="0">
                <a:solidFill>
                  <a:srgbClr val="FF0000"/>
                </a:solidFill>
              </a:rPr>
            </a:br>
            <a:endParaRPr lang="en-US" dirty="0">
              <a:solidFill>
                <a:srgbClr val="FF0000"/>
              </a:solidFill>
            </a:endParaRPr>
          </a:p>
        </p:txBody>
      </p:sp>
      <p:sp>
        <p:nvSpPr>
          <p:cNvPr id="3" name="Subtitle 2"/>
          <p:cNvSpPr>
            <a:spLocks noGrp="1"/>
          </p:cNvSpPr>
          <p:nvPr>
            <p:ph type="subTitle" idx="1"/>
          </p:nvPr>
        </p:nvSpPr>
        <p:spPr>
          <a:xfrm>
            <a:off x="0" y="838200"/>
            <a:ext cx="8991600" cy="5715000"/>
          </a:xfrm>
        </p:spPr>
        <p:txBody>
          <a:bodyPr>
            <a:normAutofit fontScale="92500" lnSpcReduction="20000"/>
          </a:bodyPr>
          <a:lstStyle/>
          <a:p>
            <a:pPr lvl="1">
              <a:spcBef>
                <a:spcPts val="0"/>
              </a:spcBef>
            </a:pPr>
            <a:r>
              <a:rPr lang="en-US" b="1" dirty="0" smtClean="0">
                <a:solidFill>
                  <a:srgbClr val="FF0000"/>
                </a:solidFill>
              </a:rPr>
              <a:t>INCLUSIVE EXCELLENCE</a:t>
            </a:r>
          </a:p>
          <a:p>
            <a:pPr lvl="1" algn="l">
              <a:spcBef>
                <a:spcPts val="0"/>
              </a:spcBef>
            </a:pPr>
            <a:endParaRPr lang="en-US" b="1" dirty="0">
              <a:solidFill>
                <a:srgbClr val="FF0000"/>
              </a:solidFill>
            </a:endParaRPr>
          </a:p>
          <a:p>
            <a:pPr marL="914400" lvl="1" indent="-457200" algn="l">
              <a:spcBef>
                <a:spcPts val="0"/>
              </a:spcBef>
              <a:buFont typeface="Wingdings" panose="05000000000000000000" pitchFamily="2" charset="2"/>
              <a:buChar char="§"/>
            </a:pPr>
            <a:r>
              <a:rPr lang="en-US" dirty="0" smtClean="0">
                <a:solidFill>
                  <a:schemeClr val="tx1"/>
                </a:solidFill>
              </a:rPr>
              <a:t>Design assignments to assist in achieving an inclusive classroom by addressing issues of diversity</a:t>
            </a:r>
          </a:p>
          <a:p>
            <a:pPr marL="914400" lvl="1" indent="-457200" algn="l">
              <a:spcBef>
                <a:spcPts val="0"/>
              </a:spcBef>
              <a:buFont typeface="Wingdings" panose="05000000000000000000" pitchFamily="2" charset="2"/>
              <a:buChar char="§"/>
            </a:pPr>
            <a:endParaRPr lang="en-US" dirty="0">
              <a:solidFill>
                <a:schemeClr val="tx1"/>
              </a:solidFill>
            </a:endParaRPr>
          </a:p>
          <a:p>
            <a:pPr marL="914400" lvl="1" indent="-457200" algn="l">
              <a:spcBef>
                <a:spcPts val="0"/>
              </a:spcBef>
              <a:buFont typeface="Wingdings" panose="05000000000000000000" pitchFamily="2" charset="2"/>
              <a:buChar char="§"/>
            </a:pPr>
            <a:r>
              <a:rPr lang="en-US" dirty="0" smtClean="0">
                <a:solidFill>
                  <a:schemeClr val="tx1"/>
                </a:solidFill>
              </a:rPr>
              <a:t>Design assignments to represent a diverse set of perspectives</a:t>
            </a:r>
          </a:p>
          <a:p>
            <a:pPr marL="914400" lvl="1" indent="-457200" algn="l">
              <a:spcBef>
                <a:spcPts val="0"/>
              </a:spcBef>
              <a:buFont typeface="Wingdings" panose="05000000000000000000" pitchFamily="2" charset="2"/>
              <a:buChar char="§"/>
            </a:pPr>
            <a:endParaRPr lang="en-US" dirty="0">
              <a:solidFill>
                <a:schemeClr val="tx1"/>
              </a:solidFill>
            </a:endParaRPr>
          </a:p>
          <a:p>
            <a:pPr marL="914400" lvl="1" indent="-457200" algn="l">
              <a:spcBef>
                <a:spcPts val="0"/>
              </a:spcBef>
              <a:buFont typeface="Wingdings" panose="05000000000000000000" pitchFamily="2" charset="2"/>
              <a:buChar char="§"/>
            </a:pPr>
            <a:r>
              <a:rPr lang="en-US" dirty="0" smtClean="0">
                <a:solidFill>
                  <a:schemeClr val="tx1"/>
                </a:solidFill>
              </a:rPr>
              <a:t>Design assignments to assist in linking content to student experiences</a:t>
            </a:r>
          </a:p>
          <a:p>
            <a:pPr marL="914400" lvl="1" indent="-457200" algn="l">
              <a:spcBef>
                <a:spcPts val="0"/>
              </a:spcBef>
              <a:buFont typeface="Wingdings" panose="05000000000000000000" pitchFamily="2" charset="2"/>
              <a:buChar char="§"/>
            </a:pPr>
            <a:endParaRPr lang="en-US" dirty="0">
              <a:solidFill>
                <a:schemeClr val="tx1"/>
              </a:solidFill>
            </a:endParaRPr>
          </a:p>
          <a:p>
            <a:pPr marL="914400" lvl="1" indent="-457200" algn="l">
              <a:spcBef>
                <a:spcPts val="0"/>
              </a:spcBef>
              <a:buFont typeface="Wingdings" panose="05000000000000000000" pitchFamily="2" charset="2"/>
              <a:buChar char="§"/>
            </a:pPr>
            <a:r>
              <a:rPr lang="en-US" dirty="0" smtClean="0">
                <a:solidFill>
                  <a:schemeClr val="tx1"/>
                </a:solidFill>
              </a:rPr>
              <a:t>Design assignments that provide students the opportunity to bring their perspectives into the conversation and to learn from one another.  This may be accomplished through the use of in-class or out-of-class study/work groups.</a:t>
            </a:r>
          </a:p>
        </p:txBody>
      </p:sp>
    </p:spTree>
    <p:extLst>
      <p:ext uri="{BB962C8B-B14F-4D97-AF65-F5344CB8AC3E}">
        <p14:creationId xmlns:p14="http://schemas.microsoft.com/office/powerpoint/2010/main" val="15403734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914400"/>
          </a:xfrm>
        </p:spPr>
        <p:txBody>
          <a:bodyPr>
            <a:normAutofit fontScale="90000"/>
          </a:bodyPr>
          <a:lstStyle/>
          <a:p>
            <a:r>
              <a:rPr lang="en-US" dirty="0" smtClean="0"/>
              <a:t/>
            </a:r>
            <a:br>
              <a:rPr lang="en-US" dirty="0" smtClean="0"/>
            </a:br>
            <a:r>
              <a:rPr lang="en-US" dirty="0" smtClean="0">
                <a:solidFill>
                  <a:srgbClr val="FF0000"/>
                </a:solidFill>
              </a:rPr>
              <a:t>ASSIGNMENTS MATTER</a:t>
            </a:r>
            <a:r>
              <a:rPr lang="en-US" dirty="0">
                <a:solidFill>
                  <a:srgbClr val="FF0000"/>
                </a:solidFill>
              </a:rPr>
              <a:t/>
            </a:r>
            <a:br>
              <a:rPr lang="en-US" dirty="0">
                <a:solidFill>
                  <a:srgbClr val="FF0000"/>
                </a:solidFill>
              </a:rPr>
            </a:br>
            <a:endParaRPr lang="en-US" dirty="0">
              <a:solidFill>
                <a:srgbClr val="FF0000"/>
              </a:solidFill>
            </a:endParaRPr>
          </a:p>
        </p:txBody>
      </p:sp>
      <p:sp>
        <p:nvSpPr>
          <p:cNvPr id="3" name="Subtitle 2"/>
          <p:cNvSpPr>
            <a:spLocks noGrp="1"/>
          </p:cNvSpPr>
          <p:nvPr>
            <p:ph type="subTitle" idx="1"/>
          </p:nvPr>
        </p:nvSpPr>
        <p:spPr>
          <a:xfrm>
            <a:off x="0" y="838200"/>
            <a:ext cx="8991600" cy="5715000"/>
          </a:xfrm>
        </p:spPr>
        <p:txBody>
          <a:bodyPr>
            <a:normAutofit fontScale="62500" lnSpcReduction="20000"/>
          </a:bodyPr>
          <a:lstStyle/>
          <a:p>
            <a:pPr lvl="1">
              <a:spcBef>
                <a:spcPts val="0"/>
              </a:spcBef>
            </a:pPr>
            <a:r>
              <a:rPr lang="en-US" sz="4000" b="1" dirty="0" smtClean="0">
                <a:solidFill>
                  <a:srgbClr val="FF0000"/>
                </a:solidFill>
              </a:rPr>
              <a:t>Transparency </a:t>
            </a:r>
            <a:r>
              <a:rPr lang="en-US" sz="4000" b="1" dirty="0">
                <a:solidFill>
                  <a:srgbClr val="FF0000"/>
                </a:solidFill>
              </a:rPr>
              <a:t>in Learning and </a:t>
            </a:r>
            <a:r>
              <a:rPr lang="en-US" sz="4000" b="1" dirty="0" smtClean="0">
                <a:solidFill>
                  <a:srgbClr val="FF0000"/>
                </a:solidFill>
              </a:rPr>
              <a:t>Teaching:  TILT </a:t>
            </a:r>
          </a:p>
          <a:p>
            <a:pPr lvl="1" algn="l">
              <a:spcBef>
                <a:spcPts val="0"/>
              </a:spcBef>
            </a:pPr>
            <a:endParaRPr lang="en-US" sz="4000" dirty="0" smtClean="0">
              <a:solidFill>
                <a:schemeClr val="tx1"/>
              </a:solidFill>
            </a:endParaRPr>
          </a:p>
          <a:p>
            <a:pPr lvl="1" algn="l">
              <a:spcBef>
                <a:spcPts val="0"/>
              </a:spcBef>
            </a:pPr>
            <a:r>
              <a:rPr lang="en-US" sz="4000" b="1" dirty="0" smtClean="0">
                <a:solidFill>
                  <a:srgbClr val="FF0000"/>
                </a:solidFill>
              </a:rPr>
              <a:t>ASSIGNMENT DESIGN:</a:t>
            </a:r>
          </a:p>
          <a:p>
            <a:pPr lvl="1" algn="l">
              <a:spcBef>
                <a:spcPts val="0"/>
              </a:spcBef>
            </a:pPr>
            <a:endParaRPr lang="en-US" sz="1600" dirty="0" smtClean="0">
              <a:solidFill>
                <a:schemeClr val="tx1"/>
              </a:solidFill>
            </a:endParaRPr>
          </a:p>
          <a:p>
            <a:pPr marL="457200" indent="-457200" algn="l">
              <a:buFont typeface="Arial" panose="020B0604020202020204" pitchFamily="34" charset="0"/>
              <a:buChar char="•"/>
            </a:pPr>
            <a:r>
              <a:rPr lang="en-US" dirty="0">
                <a:solidFill>
                  <a:schemeClr val="tx1"/>
                </a:solidFill>
              </a:rPr>
              <a:t>Assessment approaches – assignments - should allow for multiple ways for students to demonstrate mastery, rather than a one-size-fits-all approach.</a:t>
            </a:r>
          </a:p>
          <a:p>
            <a:pPr lvl="0" algn="l"/>
            <a:endParaRPr lang="en-US" sz="1300" dirty="0" smtClean="0">
              <a:solidFill>
                <a:schemeClr val="tx1"/>
              </a:solidFill>
            </a:endParaRPr>
          </a:p>
          <a:p>
            <a:pPr marL="457200" lvl="0" indent="-457200" algn="l">
              <a:buFont typeface="Arial" panose="020B0604020202020204" pitchFamily="34" charset="0"/>
              <a:buChar char="•"/>
            </a:pPr>
            <a:r>
              <a:rPr lang="en-US" dirty="0" smtClean="0">
                <a:solidFill>
                  <a:schemeClr val="tx1"/>
                </a:solidFill>
              </a:rPr>
              <a:t>Poorly </a:t>
            </a:r>
            <a:r>
              <a:rPr lang="en-US" dirty="0">
                <a:solidFill>
                  <a:schemeClr val="tx1"/>
                </a:solidFill>
              </a:rPr>
              <a:t>written </a:t>
            </a:r>
            <a:r>
              <a:rPr lang="en-US" dirty="0" smtClean="0">
                <a:solidFill>
                  <a:schemeClr val="tx1"/>
                </a:solidFill>
              </a:rPr>
              <a:t>and/or </a:t>
            </a:r>
            <a:r>
              <a:rPr lang="en-US" dirty="0">
                <a:solidFill>
                  <a:schemeClr val="tx1"/>
                </a:solidFill>
              </a:rPr>
              <a:t>ambiguous student learning outcomes make it difficult for students to understand what is expected of them and thus, demonstrate their learning. </a:t>
            </a:r>
            <a:endParaRPr lang="en-US" dirty="0" smtClean="0">
              <a:solidFill>
                <a:schemeClr val="tx1"/>
              </a:solidFill>
            </a:endParaRPr>
          </a:p>
          <a:p>
            <a:pPr lvl="0" algn="l"/>
            <a:endParaRPr lang="en-US" sz="1200" dirty="0" smtClean="0">
              <a:solidFill>
                <a:schemeClr val="tx1"/>
              </a:solidFill>
            </a:endParaRPr>
          </a:p>
          <a:p>
            <a:pPr marL="457200" lvl="0" indent="-457200" algn="l">
              <a:buFont typeface="Arial" panose="020B0604020202020204" pitchFamily="34" charset="0"/>
              <a:buChar char="•"/>
            </a:pPr>
            <a:r>
              <a:rPr lang="en-US" dirty="0" smtClean="0">
                <a:solidFill>
                  <a:schemeClr val="tx1"/>
                </a:solidFill>
              </a:rPr>
              <a:t>Instructions </a:t>
            </a:r>
            <a:r>
              <a:rPr lang="en-US" dirty="0">
                <a:solidFill>
                  <a:schemeClr val="tx1"/>
                </a:solidFill>
              </a:rPr>
              <a:t>for student work should </a:t>
            </a:r>
            <a:r>
              <a:rPr lang="en-US" dirty="0" smtClean="0">
                <a:solidFill>
                  <a:schemeClr val="tx1"/>
                </a:solidFill>
              </a:rPr>
              <a:t>include an appropriate level of scaffolding and should be explicit and detailed containing enough information so that students </a:t>
            </a:r>
            <a:r>
              <a:rPr lang="en-US" dirty="0">
                <a:solidFill>
                  <a:schemeClr val="tx1"/>
                </a:solidFill>
              </a:rPr>
              <a:t>do not need to ‘read between the lines</a:t>
            </a:r>
            <a:r>
              <a:rPr lang="en-US" dirty="0" smtClean="0">
                <a:solidFill>
                  <a:schemeClr val="tx1"/>
                </a:solidFill>
              </a:rPr>
              <a:t>.’   Have students been provided with the steps and supports needed to perform successfully and move from one level to another?</a:t>
            </a:r>
          </a:p>
          <a:p>
            <a:pPr lvl="0" algn="l"/>
            <a:endParaRPr lang="en-US" sz="1800" dirty="0">
              <a:solidFill>
                <a:schemeClr val="tx1"/>
              </a:solidFill>
            </a:endParaRPr>
          </a:p>
          <a:p>
            <a:pPr marL="457200" indent="-457200" algn="l">
              <a:buFont typeface="Arial" panose="020B0604020202020204" pitchFamily="34" charset="0"/>
              <a:buChar char="•"/>
            </a:pPr>
            <a:r>
              <a:rPr lang="en-US" dirty="0">
                <a:solidFill>
                  <a:schemeClr val="tx1"/>
                </a:solidFill>
              </a:rPr>
              <a:t>Is the assignment connected to other assignments</a:t>
            </a:r>
            <a:r>
              <a:rPr lang="en-US" dirty="0" smtClean="0">
                <a:solidFill>
                  <a:schemeClr val="tx1"/>
                </a:solidFill>
              </a:rPr>
              <a:t>?</a:t>
            </a:r>
          </a:p>
          <a:p>
            <a:pPr lvl="0" algn="l"/>
            <a:endParaRPr lang="en-US" sz="1400" dirty="0" smtClean="0">
              <a:solidFill>
                <a:schemeClr val="tx1"/>
              </a:solidFill>
            </a:endParaRPr>
          </a:p>
          <a:p>
            <a:pPr marL="457200" indent="-457200" algn="l">
              <a:buFont typeface="Arial" panose="020B0604020202020204" pitchFamily="34" charset="0"/>
              <a:buChar char="•"/>
            </a:pPr>
            <a:r>
              <a:rPr lang="en-US" dirty="0">
                <a:solidFill>
                  <a:schemeClr val="tx1"/>
                </a:solidFill>
              </a:rPr>
              <a:t>Do not assume that students have entered your course or program with specific skills already developed. Writing, critical thinking, and information literacy skills (just to name a few) may not have been emphasized in the students’ previous academic experience. </a:t>
            </a:r>
            <a:endParaRPr lang="en-US" dirty="0" smtClean="0">
              <a:solidFill>
                <a:schemeClr val="tx1"/>
              </a:solidFill>
            </a:endParaRPr>
          </a:p>
          <a:p>
            <a:pPr marL="457200" lvl="0" indent="-457200" algn="l">
              <a:buFont typeface="Arial" panose="020B0604020202020204" pitchFamily="34" charset="0"/>
              <a:buChar char="•"/>
            </a:pPr>
            <a:endParaRPr lang="en-US" dirty="0"/>
          </a:p>
          <a:p>
            <a:pPr lvl="1" algn="l">
              <a:spcBef>
                <a:spcPts val="0"/>
              </a:spcBef>
            </a:pPr>
            <a:endParaRPr lang="en-US" dirty="0">
              <a:solidFill>
                <a:schemeClr val="tx1"/>
              </a:solidFill>
            </a:endParaRPr>
          </a:p>
        </p:txBody>
      </p:sp>
    </p:spTree>
    <p:extLst>
      <p:ext uri="{BB962C8B-B14F-4D97-AF65-F5344CB8AC3E}">
        <p14:creationId xmlns:p14="http://schemas.microsoft.com/office/powerpoint/2010/main" val="8019335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914400"/>
          </a:xfrm>
        </p:spPr>
        <p:txBody>
          <a:bodyPr>
            <a:normAutofit fontScale="90000"/>
          </a:bodyPr>
          <a:lstStyle/>
          <a:p>
            <a:r>
              <a:rPr lang="en-US" dirty="0" smtClean="0"/>
              <a:t/>
            </a:r>
            <a:br>
              <a:rPr lang="en-US" dirty="0" smtClean="0"/>
            </a:br>
            <a:r>
              <a:rPr lang="en-US" dirty="0" smtClean="0">
                <a:solidFill>
                  <a:srgbClr val="FF0000"/>
                </a:solidFill>
              </a:rPr>
              <a:t>ASSIGNMENTS MATTER</a:t>
            </a:r>
            <a:r>
              <a:rPr lang="en-US" dirty="0">
                <a:solidFill>
                  <a:srgbClr val="FF0000"/>
                </a:solidFill>
              </a:rPr>
              <a:t/>
            </a:r>
            <a:br>
              <a:rPr lang="en-US" dirty="0">
                <a:solidFill>
                  <a:srgbClr val="FF0000"/>
                </a:solidFill>
              </a:rPr>
            </a:br>
            <a:endParaRPr lang="en-US" dirty="0">
              <a:solidFill>
                <a:srgbClr val="FF0000"/>
              </a:solidFill>
            </a:endParaRPr>
          </a:p>
        </p:txBody>
      </p:sp>
      <p:sp>
        <p:nvSpPr>
          <p:cNvPr id="3" name="Subtitle 2"/>
          <p:cNvSpPr>
            <a:spLocks noGrp="1"/>
          </p:cNvSpPr>
          <p:nvPr>
            <p:ph type="subTitle" idx="1"/>
          </p:nvPr>
        </p:nvSpPr>
        <p:spPr>
          <a:xfrm>
            <a:off x="0" y="838200"/>
            <a:ext cx="8991600" cy="5715000"/>
          </a:xfrm>
        </p:spPr>
        <p:txBody>
          <a:bodyPr>
            <a:normAutofit fontScale="92500" lnSpcReduction="10000"/>
          </a:bodyPr>
          <a:lstStyle/>
          <a:p>
            <a:pPr lvl="1">
              <a:spcBef>
                <a:spcPts val="0"/>
              </a:spcBef>
            </a:pPr>
            <a:r>
              <a:rPr lang="en-US" b="1" dirty="0" smtClean="0">
                <a:solidFill>
                  <a:srgbClr val="FF0000"/>
                </a:solidFill>
              </a:rPr>
              <a:t>Transparency </a:t>
            </a:r>
            <a:r>
              <a:rPr lang="en-US" b="1" dirty="0">
                <a:solidFill>
                  <a:srgbClr val="FF0000"/>
                </a:solidFill>
              </a:rPr>
              <a:t>in Learning and </a:t>
            </a:r>
            <a:r>
              <a:rPr lang="en-US" b="1" dirty="0" smtClean="0">
                <a:solidFill>
                  <a:srgbClr val="FF0000"/>
                </a:solidFill>
              </a:rPr>
              <a:t>Teaching:  TILT </a:t>
            </a:r>
          </a:p>
          <a:p>
            <a:pPr algn="l"/>
            <a:r>
              <a:rPr lang="en-US" sz="2800" b="1" dirty="0" smtClean="0">
                <a:solidFill>
                  <a:srgbClr val="FF0000"/>
                </a:solidFill>
              </a:rPr>
              <a:t>     ASSIGNMENT EVALUATION:</a:t>
            </a:r>
          </a:p>
          <a:p>
            <a:pPr marL="457200" indent="-457200" algn="l">
              <a:buFont typeface="Arial" panose="020B0604020202020204" pitchFamily="34" charset="0"/>
              <a:buChar char="•"/>
            </a:pPr>
            <a:r>
              <a:rPr lang="en-US" sz="2800" dirty="0" smtClean="0">
                <a:solidFill>
                  <a:schemeClr val="tx1"/>
                </a:solidFill>
              </a:rPr>
              <a:t>CLEARLY DEFINED RUBRICS:</a:t>
            </a:r>
            <a:endParaRPr lang="en-US" sz="2100" dirty="0" smtClean="0">
              <a:solidFill>
                <a:schemeClr val="tx1"/>
              </a:solidFill>
            </a:endParaRPr>
          </a:p>
          <a:p>
            <a:pPr marL="800100" lvl="1" indent="-342900" algn="l">
              <a:buFont typeface="Courier New" panose="02070309020205020404" pitchFamily="49" charset="0"/>
              <a:buChar char="o"/>
            </a:pPr>
            <a:r>
              <a:rPr lang="en-US" sz="2000" dirty="0">
                <a:solidFill>
                  <a:schemeClr val="tx1"/>
                </a:solidFill>
              </a:rPr>
              <a:t>Guide the design of your assignment  </a:t>
            </a:r>
          </a:p>
          <a:p>
            <a:pPr marL="800100" lvl="1" indent="-342900" algn="l">
              <a:buFont typeface="Courier New" panose="02070309020205020404" pitchFamily="49" charset="0"/>
              <a:buChar char="o"/>
            </a:pPr>
            <a:r>
              <a:rPr lang="en-US" sz="2000" dirty="0" smtClean="0">
                <a:solidFill>
                  <a:schemeClr val="tx1"/>
                </a:solidFill>
              </a:rPr>
              <a:t>Allow </a:t>
            </a:r>
            <a:r>
              <a:rPr lang="en-US" sz="2000" dirty="0">
                <a:solidFill>
                  <a:schemeClr val="tx1"/>
                </a:solidFill>
              </a:rPr>
              <a:t>students to see exactly what is expected of </a:t>
            </a:r>
            <a:r>
              <a:rPr lang="en-US" sz="2000" dirty="0" smtClean="0">
                <a:solidFill>
                  <a:schemeClr val="tx1"/>
                </a:solidFill>
              </a:rPr>
              <a:t>them</a:t>
            </a:r>
          </a:p>
          <a:p>
            <a:pPr marL="800100" lvl="1" indent="-342900" algn="l">
              <a:buFont typeface="Courier New" panose="02070309020205020404" pitchFamily="49" charset="0"/>
              <a:buChar char="o"/>
            </a:pPr>
            <a:r>
              <a:rPr lang="en-US" sz="2000" dirty="0">
                <a:solidFill>
                  <a:schemeClr val="tx1"/>
                </a:solidFill>
              </a:rPr>
              <a:t>H</a:t>
            </a:r>
            <a:r>
              <a:rPr lang="en-US" sz="2000" dirty="0" smtClean="0">
                <a:solidFill>
                  <a:schemeClr val="tx1"/>
                </a:solidFill>
              </a:rPr>
              <a:t>elp </a:t>
            </a:r>
            <a:r>
              <a:rPr lang="en-US" sz="2000" dirty="0">
                <a:solidFill>
                  <a:schemeClr val="tx1"/>
                </a:solidFill>
              </a:rPr>
              <a:t>instructors </a:t>
            </a:r>
            <a:r>
              <a:rPr lang="en-US" sz="2000" dirty="0" smtClean="0">
                <a:solidFill>
                  <a:schemeClr val="tx1"/>
                </a:solidFill>
              </a:rPr>
              <a:t>evaluate student work consistently across students</a:t>
            </a:r>
          </a:p>
          <a:p>
            <a:pPr marL="800100" lvl="1" indent="-342900" algn="l">
              <a:buFont typeface="Courier New" panose="02070309020205020404" pitchFamily="49" charset="0"/>
              <a:buChar char="o"/>
            </a:pPr>
            <a:r>
              <a:rPr lang="en-US" sz="2000" dirty="0">
                <a:solidFill>
                  <a:schemeClr val="tx1"/>
                </a:solidFill>
              </a:rPr>
              <a:t>H</a:t>
            </a:r>
            <a:r>
              <a:rPr lang="en-US" sz="2000" dirty="0" smtClean="0">
                <a:solidFill>
                  <a:schemeClr val="tx1"/>
                </a:solidFill>
              </a:rPr>
              <a:t>elp instructors avoid bias </a:t>
            </a:r>
            <a:r>
              <a:rPr lang="en-US" sz="2000" dirty="0">
                <a:solidFill>
                  <a:schemeClr val="tx1"/>
                </a:solidFill>
              </a:rPr>
              <a:t>when assessing student </a:t>
            </a:r>
            <a:r>
              <a:rPr lang="en-US" sz="2000" dirty="0" smtClean="0">
                <a:solidFill>
                  <a:schemeClr val="tx1"/>
                </a:solidFill>
              </a:rPr>
              <a:t>work</a:t>
            </a:r>
          </a:p>
          <a:p>
            <a:pPr marL="800100" lvl="1" indent="-342900" algn="l">
              <a:buFont typeface="Courier New" panose="02070309020205020404" pitchFamily="49" charset="0"/>
              <a:buChar char="o"/>
            </a:pPr>
            <a:r>
              <a:rPr lang="en-US" sz="2000" dirty="0">
                <a:solidFill>
                  <a:schemeClr val="tx1"/>
                </a:solidFill>
              </a:rPr>
              <a:t>H</a:t>
            </a:r>
            <a:r>
              <a:rPr lang="en-US" sz="2000" dirty="0" smtClean="0">
                <a:solidFill>
                  <a:schemeClr val="tx1"/>
                </a:solidFill>
              </a:rPr>
              <a:t>elp instructors avoid the temptation to compare students against their peers and help ensure instructors evaluate students based upon a pre-determined standard as specified in the rubric </a:t>
            </a:r>
            <a:r>
              <a:rPr lang="en-US" dirty="0" smtClean="0">
                <a:solidFill>
                  <a:schemeClr val="tx1"/>
                </a:solidFill>
              </a:rPr>
              <a:t> </a:t>
            </a:r>
            <a:endParaRPr lang="en-US" dirty="0">
              <a:solidFill>
                <a:schemeClr val="tx1"/>
              </a:solidFill>
            </a:endParaRPr>
          </a:p>
          <a:p>
            <a:pPr lvl="0" algn="l"/>
            <a:endParaRPr lang="en-US" sz="1000" dirty="0" smtClean="0">
              <a:solidFill>
                <a:schemeClr val="tx1"/>
              </a:solidFill>
            </a:endParaRPr>
          </a:p>
          <a:p>
            <a:pPr marL="457200" lvl="0" indent="-457200" algn="l">
              <a:buFont typeface="Arial" panose="020B0604020202020204" pitchFamily="34" charset="0"/>
              <a:buChar char="•"/>
            </a:pPr>
            <a:r>
              <a:rPr lang="en-US" sz="2100" dirty="0" smtClean="0">
                <a:solidFill>
                  <a:schemeClr val="tx1"/>
                </a:solidFill>
              </a:rPr>
              <a:t>Disaggregate </a:t>
            </a:r>
            <a:r>
              <a:rPr lang="en-US" sz="2100" dirty="0">
                <a:solidFill>
                  <a:schemeClr val="tx1"/>
                </a:solidFill>
              </a:rPr>
              <a:t>assessment data </a:t>
            </a:r>
            <a:r>
              <a:rPr lang="en-US" sz="2100" dirty="0" smtClean="0">
                <a:solidFill>
                  <a:schemeClr val="tx1"/>
                </a:solidFill>
              </a:rPr>
              <a:t>garnered from the evaluation of student work in order to develop </a:t>
            </a:r>
            <a:r>
              <a:rPr lang="en-US" sz="2100" dirty="0">
                <a:solidFill>
                  <a:schemeClr val="tx1"/>
                </a:solidFill>
              </a:rPr>
              <a:t>interventions to help struggling students. </a:t>
            </a:r>
            <a:r>
              <a:rPr lang="en-US" sz="2100" dirty="0" smtClean="0">
                <a:solidFill>
                  <a:schemeClr val="tx1"/>
                </a:solidFill>
              </a:rPr>
              <a:t>  Importance of systematic analysis of student performance on assignments is important.</a:t>
            </a:r>
            <a:endParaRPr lang="en-US" sz="2100" dirty="0">
              <a:solidFill>
                <a:schemeClr val="tx1"/>
              </a:solidFill>
            </a:endParaRPr>
          </a:p>
          <a:p>
            <a:pPr lvl="0" algn="l"/>
            <a:endParaRPr lang="en-US" sz="1000" dirty="0" smtClean="0">
              <a:solidFill>
                <a:schemeClr val="tx1"/>
              </a:solidFill>
            </a:endParaRPr>
          </a:p>
          <a:p>
            <a:pPr marL="457200" lvl="0" indent="-457200" algn="l">
              <a:buFont typeface="Arial" panose="020B0604020202020204" pitchFamily="34" charset="0"/>
              <a:buChar char="•"/>
            </a:pPr>
            <a:r>
              <a:rPr lang="en-US" sz="2100" dirty="0" smtClean="0">
                <a:solidFill>
                  <a:schemeClr val="tx1"/>
                </a:solidFill>
              </a:rPr>
              <a:t>When </a:t>
            </a:r>
            <a:r>
              <a:rPr lang="en-US" sz="2100" dirty="0">
                <a:solidFill>
                  <a:schemeClr val="tx1"/>
                </a:solidFill>
              </a:rPr>
              <a:t>students do not perform well on assignments, ask them why. It may be that the instructions were not as clear as the instructor thought, or the students did not understand a concept and need review. </a:t>
            </a:r>
          </a:p>
          <a:p>
            <a:pPr lvl="1" algn="l">
              <a:spcBef>
                <a:spcPts val="0"/>
              </a:spcBef>
            </a:pPr>
            <a:endParaRPr lang="en-US" dirty="0">
              <a:solidFill>
                <a:schemeClr val="tx1"/>
              </a:solidFill>
            </a:endParaRPr>
          </a:p>
        </p:txBody>
      </p:sp>
    </p:spTree>
    <p:extLst>
      <p:ext uri="{BB962C8B-B14F-4D97-AF65-F5344CB8AC3E}">
        <p14:creationId xmlns:p14="http://schemas.microsoft.com/office/powerpoint/2010/main" val="39851877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914400"/>
          </a:xfrm>
        </p:spPr>
        <p:txBody>
          <a:bodyPr>
            <a:normAutofit fontScale="90000"/>
          </a:bodyPr>
          <a:lstStyle/>
          <a:p>
            <a:r>
              <a:rPr lang="en-US" dirty="0" smtClean="0"/>
              <a:t/>
            </a:r>
            <a:br>
              <a:rPr lang="en-US" dirty="0" smtClean="0"/>
            </a:br>
            <a:r>
              <a:rPr lang="en-US" dirty="0" smtClean="0">
                <a:solidFill>
                  <a:srgbClr val="FF0000"/>
                </a:solidFill>
              </a:rPr>
              <a:t>ASSIGNMENTS MATTER</a:t>
            </a:r>
            <a:r>
              <a:rPr lang="en-US" dirty="0">
                <a:solidFill>
                  <a:srgbClr val="FF0000"/>
                </a:solidFill>
              </a:rPr>
              <a:t/>
            </a:r>
            <a:br>
              <a:rPr lang="en-US" dirty="0">
                <a:solidFill>
                  <a:srgbClr val="FF0000"/>
                </a:solidFill>
              </a:rPr>
            </a:br>
            <a:endParaRPr lang="en-US" dirty="0">
              <a:solidFill>
                <a:srgbClr val="FF0000"/>
              </a:solidFill>
            </a:endParaRPr>
          </a:p>
        </p:txBody>
      </p:sp>
      <p:sp>
        <p:nvSpPr>
          <p:cNvPr id="3" name="Subtitle 2"/>
          <p:cNvSpPr>
            <a:spLocks noGrp="1"/>
          </p:cNvSpPr>
          <p:nvPr>
            <p:ph type="subTitle" idx="1"/>
          </p:nvPr>
        </p:nvSpPr>
        <p:spPr>
          <a:xfrm>
            <a:off x="0" y="838200"/>
            <a:ext cx="8991600" cy="6477000"/>
          </a:xfrm>
        </p:spPr>
        <p:txBody>
          <a:bodyPr>
            <a:normAutofit fontScale="55000" lnSpcReduction="20000"/>
          </a:bodyPr>
          <a:lstStyle/>
          <a:p>
            <a:pPr lvl="1">
              <a:spcBef>
                <a:spcPts val="0"/>
              </a:spcBef>
            </a:pPr>
            <a:r>
              <a:rPr lang="en-US" sz="4000" b="1" dirty="0" smtClean="0">
                <a:solidFill>
                  <a:srgbClr val="FF0000"/>
                </a:solidFill>
              </a:rPr>
              <a:t>Characteristics of a Well-Designed Assignment</a:t>
            </a:r>
          </a:p>
          <a:p>
            <a:pPr lvl="1">
              <a:spcBef>
                <a:spcPts val="0"/>
              </a:spcBef>
            </a:pPr>
            <a:r>
              <a:rPr lang="en-US" sz="4000" b="1" dirty="0" smtClean="0">
                <a:solidFill>
                  <a:srgbClr val="FF0000"/>
                </a:solidFill>
              </a:rPr>
              <a:t>drawn from work by NILOA – Peter </a:t>
            </a:r>
            <a:r>
              <a:rPr lang="en-US" sz="4000" b="1" dirty="0" err="1" smtClean="0">
                <a:solidFill>
                  <a:srgbClr val="FF0000"/>
                </a:solidFill>
              </a:rPr>
              <a:t>Ewell</a:t>
            </a:r>
            <a:r>
              <a:rPr lang="en-US" sz="4000" b="1" dirty="0" smtClean="0">
                <a:solidFill>
                  <a:srgbClr val="FF0000"/>
                </a:solidFill>
              </a:rPr>
              <a:t> (2013) and Pat Hutchins</a:t>
            </a:r>
          </a:p>
          <a:p>
            <a:pPr lvl="1">
              <a:spcBef>
                <a:spcPts val="0"/>
              </a:spcBef>
            </a:pPr>
            <a:endParaRPr lang="en-US" sz="1600" b="1" dirty="0" smtClean="0">
              <a:solidFill>
                <a:srgbClr val="FF0000"/>
              </a:solidFill>
            </a:endParaRPr>
          </a:p>
          <a:p>
            <a:pPr lvl="1">
              <a:spcBef>
                <a:spcPts val="0"/>
              </a:spcBef>
            </a:pPr>
            <a:endParaRPr lang="en-US" sz="2900" b="1" dirty="0" smtClean="0">
              <a:solidFill>
                <a:srgbClr val="FF0000"/>
              </a:solidFill>
            </a:endParaRPr>
          </a:p>
          <a:p>
            <a:pPr marL="914400" lvl="1" indent="-457200" algn="l">
              <a:spcBef>
                <a:spcPts val="0"/>
              </a:spcBef>
              <a:buAutoNum type="arabicPeriod"/>
            </a:pPr>
            <a:r>
              <a:rPr lang="en-US" sz="4000" b="1" dirty="0" smtClean="0">
                <a:solidFill>
                  <a:srgbClr val="FF0000"/>
                </a:solidFill>
              </a:rPr>
              <a:t>Clarity:</a:t>
            </a:r>
            <a:r>
              <a:rPr lang="en-US" sz="2900" b="1" dirty="0" smtClean="0">
                <a:solidFill>
                  <a:srgbClr val="FF0000"/>
                </a:solidFill>
              </a:rPr>
              <a:t> </a:t>
            </a:r>
          </a:p>
          <a:p>
            <a:pPr lvl="1" algn="l">
              <a:spcBef>
                <a:spcPts val="0"/>
              </a:spcBef>
            </a:pPr>
            <a:r>
              <a:rPr lang="en-US" sz="3500" dirty="0" smtClean="0">
                <a:solidFill>
                  <a:schemeClr val="tx1"/>
                </a:solidFill>
              </a:rPr>
              <a:t>Are the assignment instructions clear to students?  Are they explicit with respect to what you as the faculty member expect?  Do they spell out clearly the purpose of the assignment and the central task the student is being asked to undertake?</a:t>
            </a:r>
          </a:p>
          <a:p>
            <a:pPr lvl="1" algn="l">
              <a:spcBef>
                <a:spcPts val="0"/>
              </a:spcBef>
            </a:pPr>
            <a:endParaRPr lang="en-US" sz="1600" b="1" dirty="0">
              <a:solidFill>
                <a:schemeClr val="tx1"/>
              </a:solidFill>
            </a:endParaRPr>
          </a:p>
          <a:p>
            <a:pPr lvl="1" algn="l">
              <a:spcBef>
                <a:spcPts val="0"/>
              </a:spcBef>
            </a:pPr>
            <a:endParaRPr lang="en-US" sz="2900" b="1" dirty="0">
              <a:solidFill>
                <a:srgbClr val="FF0000"/>
              </a:solidFill>
            </a:endParaRPr>
          </a:p>
          <a:p>
            <a:pPr lvl="1" algn="l">
              <a:spcBef>
                <a:spcPts val="0"/>
              </a:spcBef>
            </a:pPr>
            <a:r>
              <a:rPr lang="en-US" sz="4000" b="1" dirty="0" smtClean="0">
                <a:solidFill>
                  <a:srgbClr val="FF0000"/>
                </a:solidFill>
              </a:rPr>
              <a:t>2.  Intentional Design:</a:t>
            </a:r>
          </a:p>
          <a:p>
            <a:pPr lvl="1" algn="l">
              <a:spcBef>
                <a:spcPts val="0"/>
              </a:spcBef>
            </a:pPr>
            <a:r>
              <a:rPr lang="en-US" sz="3500" dirty="0" smtClean="0">
                <a:solidFill>
                  <a:schemeClr val="tx1"/>
                </a:solidFill>
              </a:rPr>
              <a:t>Are the assignment instructions clearly linked to the outcome(s) the assignment is designed to accomplish?  Does the assignment move students closer to achieving the outcome(s)?  How many outcomes can this assignment reasonably address?</a:t>
            </a:r>
            <a:endParaRPr lang="en-US" sz="3500" dirty="0">
              <a:solidFill>
                <a:schemeClr val="tx1"/>
              </a:solidFill>
            </a:endParaRPr>
          </a:p>
          <a:p>
            <a:pPr lvl="1" algn="l">
              <a:spcBef>
                <a:spcPts val="0"/>
              </a:spcBef>
            </a:pPr>
            <a:endParaRPr lang="en-US" sz="2900" b="1" dirty="0" smtClean="0">
              <a:solidFill>
                <a:srgbClr val="FF0000"/>
              </a:solidFill>
            </a:endParaRPr>
          </a:p>
          <a:p>
            <a:pPr marL="914400" lvl="1" indent="-457200" algn="l">
              <a:spcBef>
                <a:spcPts val="0"/>
              </a:spcBef>
              <a:buAutoNum type="arabicPeriod" startAt="3"/>
            </a:pPr>
            <a:r>
              <a:rPr lang="en-US" sz="4000" b="1" dirty="0" smtClean="0">
                <a:solidFill>
                  <a:srgbClr val="FF0000"/>
                </a:solidFill>
              </a:rPr>
              <a:t>Communication:</a:t>
            </a:r>
          </a:p>
          <a:p>
            <a:pPr lvl="1" algn="l">
              <a:spcBef>
                <a:spcPts val="0"/>
              </a:spcBef>
            </a:pPr>
            <a:r>
              <a:rPr lang="en-US" sz="3500" dirty="0" smtClean="0">
                <a:solidFill>
                  <a:schemeClr val="tx1"/>
                </a:solidFill>
              </a:rPr>
              <a:t>Do the assignment instructions clearly address how the required task should be undertaken and how the results should be communicated?</a:t>
            </a:r>
          </a:p>
          <a:p>
            <a:pPr lvl="1" algn="l">
              <a:spcBef>
                <a:spcPts val="0"/>
              </a:spcBef>
            </a:pPr>
            <a:endParaRPr lang="en-US" sz="2100" dirty="0">
              <a:solidFill>
                <a:schemeClr val="tx1"/>
              </a:solidFill>
            </a:endParaRPr>
          </a:p>
          <a:p>
            <a:endParaRPr lang="en-US" dirty="0" smtClean="0"/>
          </a:p>
          <a:p>
            <a:r>
              <a:rPr lang="en-US" dirty="0" smtClean="0"/>
              <a:t> </a:t>
            </a:r>
            <a:endParaRPr lang="en-US" dirty="0"/>
          </a:p>
          <a:p>
            <a:pPr lvl="1"/>
            <a:r>
              <a:rPr lang="en-US" dirty="0" smtClean="0"/>
              <a:t> </a:t>
            </a:r>
            <a:endParaRPr lang="en-US" dirty="0"/>
          </a:p>
          <a:p>
            <a:pPr lvl="1" algn="l">
              <a:spcBef>
                <a:spcPts val="0"/>
              </a:spcBef>
            </a:pPr>
            <a:endParaRPr lang="en-US" sz="2100" dirty="0">
              <a:solidFill>
                <a:schemeClr val="tx1"/>
              </a:solidFill>
            </a:endParaRPr>
          </a:p>
          <a:p>
            <a:pPr lvl="1" algn="l">
              <a:spcBef>
                <a:spcPts val="0"/>
              </a:spcBef>
            </a:pPr>
            <a:endParaRPr lang="en-US" dirty="0">
              <a:solidFill>
                <a:schemeClr val="tx1"/>
              </a:solidFill>
            </a:endParaRPr>
          </a:p>
        </p:txBody>
      </p:sp>
    </p:spTree>
    <p:extLst>
      <p:ext uri="{BB962C8B-B14F-4D97-AF65-F5344CB8AC3E}">
        <p14:creationId xmlns:p14="http://schemas.microsoft.com/office/powerpoint/2010/main" val="6326480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914400"/>
          </a:xfrm>
        </p:spPr>
        <p:txBody>
          <a:bodyPr>
            <a:normAutofit fontScale="90000"/>
          </a:bodyPr>
          <a:lstStyle/>
          <a:p>
            <a:r>
              <a:rPr lang="en-US" dirty="0" smtClean="0"/>
              <a:t/>
            </a:r>
            <a:br>
              <a:rPr lang="en-US" dirty="0" smtClean="0"/>
            </a:br>
            <a:r>
              <a:rPr lang="en-US" dirty="0" smtClean="0">
                <a:solidFill>
                  <a:srgbClr val="FF0000"/>
                </a:solidFill>
              </a:rPr>
              <a:t>ASSIGNMENTS MATTER</a:t>
            </a:r>
            <a:r>
              <a:rPr lang="en-US" dirty="0">
                <a:solidFill>
                  <a:srgbClr val="FF0000"/>
                </a:solidFill>
              </a:rPr>
              <a:t/>
            </a:r>
            <a:br>
              <a:rPr lang="en-US" dirty="0">
                <a:solidFill>
                  <a:srgbClr val="FF0000"/>
                </a:solidFill>
              </a:rPr>
            </a:br>
            <a:endParaRPr lang="en-US" dirty="0">
              <a:solidFill>
                <a:srgbClr val="FF0000"/>
              </a:solidFill>
            </a:endParaRPr>
          </a:p>
        </p:txBody>
      </p:sp>
      <p:sp>
        <p:nvSpPr>
          <p:cNvPr id="3" name="Subtitle 2"/>
          <p:cNvSpPr>
            <a:spLocks noGrp="1"/>
          </p:cNvSpPr>
          <p:nvPr>
            <p:ph type="subTitle" idx="1"/>
          </p:nvPr>
        </p:nvSpPr>
        <p:spPr>
          <a:xfrm>
            <a:off x="0" y="838200"/>
            <a:ext cx="8991600" cy="5715000"/>
          </a:xfrm>
        </p:spPr>
        <p:txBody>
          <a:bodyPr>
            <a:normAutofit fontScale="85000" lnSpcReduction="20000"/>
          </a:bodyPr>
          <a:lstStyle/>
          <a:p>
            <a:pPr lvl="1">
              <a:spcBef>
                <a:spcPts val="0"/>
              </a:spcBef>
            </a:pPr>
            <a:r>
              <a:rPr lang="en-US" b="1" dirty="0" smtClean="0">
                <a:solidFill>
                  <a:srgbClr val="FF0000"/>
                </a:solidFill>
              </a:rPr>
              <a:t>Characteristics of a Well-Designed Assignment</a:t>
            </a:r>
          </a:p>
          <a:p>
            <a:pPr lvl="1">
              <a:spcBef>
                <a:spcPts val="0"/>
              </a:spcBef>
            </a:pPr>
            <a:r>
              <a:rPr lang="en-US" b="1" dirty="0" smtClean="0">
                <a:solidFill>
                  <a:srgbClr val="FF0000"/>
                </a:solidFill>
              </a:rPr>
              <a:t> </a:t>
            </a:r>
            <a:endParaRPr lang="en-US" sz="2100" dirty="0">
              <a:solidFill>
                <a:schemeClr val="tx1"/>
              </a:solidFill>
            </a:endParaRPr>
          </a:p>
          <a:p>
            <a:pPr marL="914400" lvl="1" indent="-457200" algn="l">
              <a:spcBef>
                <a:spcPts val="0"/>
              </a:spcBef>
              <a:buAutoNum type="arabicPeriod" startAt="4"/>
            </a:pPr>
            <a:r>
              <a:rPr lang="en-US" sz="2700" b="1" dirty="0" smtClean="0">
                <a:solidFill>
                  <a:srgbClr val="FF0000"/>
                </a:solidFill>
              </a:rPr>
              <a:t>Evidential:</a:t>
            </a:r>
            <a:endParaRPr lang="en-US" sz="2700" dirty="0" smtClean="0">
              <a:solidFill>
                <a:schemeClr val="tx1"/>
              </a:solidFill>
            </a:endParaRPr>
          </a:p>
          <a:p>
            <a:pPr lvl="1" algn="l">
              <a:spcBef>
                <a:spcPts val="0"/>
              </a:spcBef>
            </a:pPr>
            <a:r>
              <a:rPr lang="en-US" sz="2400" dirty="0" smtClean="0">
                <a:solidFill>
                  <a:schemeClr val="tx1"/>
                </a:solidFill>
              </a:rPr>
              <a:t>Do the assignment instructions clearly articulate how extensive and evidential the answer should be?  How many examples are needed? How many sources are needed?  How many pages?</a:t>
            </a:r>
          </a:p>
          <a:p>
            <a:pPr lvl="1" algn="l">
              <a:spcBef>
                <a:spcPts val="0"/>
              </a:spcBef>
            </a:pPr>
            <a:endParaRPr lang="en-US" sz="2100" b="1" dirty="0">
              <a:solidFill>
                <a:srgbClr val="FF0000"/>
              </a:solidFill>
            </a:endParaRPr>
          </a:p>
          <a:p>
            <a:pPr marL="914400" lvl="1" indent="-457200" algn="l">
              <a:spcBef>
                <a:spcPts val="0"/>
              </a:spcBef>
              <a:buAutoNum type="arabicPeriod" startAt="5"/>
            </a:pPr>
            <a:r>
              <a:rPr lang="en-US" sz="2700" b="1" dirty="0" smtClean="0">
                <a:solidFill>
                  <a:srgbClr val="FF0000"/>
                </a:solidFill>
              </a:rPr>
              <a:t>Scaffolding:</a:t>
            </a:r>
          </a:p>
          <a:p>
            <a:pPr lvl="1" algn="l">
              <a:spcBef>
                <a:spcPts val="0"/>
              </a:spcBef>
            </a:pPr>
            <a:r>
              <a:rPr lang="en-US" sz="2400" dirty="0" smtClean="0">
                <a:solidFill>
                  <a:schemeClr val="tx1"/>
                </a:solidFill>
              </a:rPr>
              <a:t>Do the assignment instructions have built in an appropriate degree of scaffolding?  Did your classroom work and previous assignments help to prepare the student to successfully complete the assignment?</a:t>
            </a:r>
            <a:r>
              <a:rPr lang="en-US" sz="2400" dirty="0" smtClean="0">
                <a:solidFill>
                  <a:srgbClr val="FF0000"/>
                </a:solidFill>
              </a:rPr>
              <a:t> </a:t>
            </a:r>
          </a:p>
          <a:p>
            <a:pPr lvl="1" algn="l">
              <a:spcBef>
                <a:spcPts val="0"/>
              </a:spcBef>
            </a:pPr>
            <a:endParaRPr lang="en-US" sz="2100" dirty="0">
              <a:solidFill>
                <a:srgbClr val="FF0000"/>
              </a:solidFill>
            </a:endParaRPr>
          </a:p>
          <a:p>
            <a:pPr marL="914400" lvl="1" indent="-457200" algn="l">
              <a:spcBef>
                <a:spcPts val="0"/>
              </a:spcBef>
              <a:buAutoNum type="arabicPeriod" startAt="6"/>
            </a:pPr>
            <a:r>
              <a:rPr lang="en-US" sz="2700" b="1" dirty="0" smtClean="0">
                <a:solidFill>
                  <a:srgbClr val="FF0000"/>
                </a:solidFill>
              </a:rPr>
              <a:t>Evaluation:</a:t>
            </a:r>
          </a:p>
          <a:p>
            <a:pPr lvl="1" algn="l">
              <a:spcBef>
                <a:spcPts val="0"/>
              </a:spcBef>
            </a:pPr>
            <a:r>
              <a:rPr lang="en-US" sz="2400" dirty="0" smtClean="0">
                <a:solidFill>
                  <a:schemeClr val="tx1"/>
                </a:solidFill>
              </a:rPr>
              <a:t>Are the assignment instructions explicit with respect to how the resulting student work will be evaluated?  Do you have a rubric to accompany the assignment instructions for evaluation purposes?</a:t>
            </a:r>
          </a:p>
          <a:p>
            <a:endParaRPr lang="en-US" dirty="0" smtClean="0"/>
          </a:p>
          <a:p>
            <a:r>
              <a:rPr lang="en-US" dirty="0" smtClean="0"/>
              <a:t> </a:t>
            </a:r>
            <a:endParaRPr lang="en-US" dirty="0"/>
          </a:p>
          <a:p>
            <a:pPr lvl="1"/>
            <a:r>
              <a:rPr lang="en-US" dirty="0" smtClean="0"/>
              <a:t> </a:t>
            </a:r>
            <a:endParaRPr lang="en-US" dirty="0"/>
          </a:p>
          <a:p>
            <a:pPr lvl="1" algn="l">
              <a:spcBef>
                <a:spcPts val="0"/>
              </a:spcBef>
            </a:pPr>
            <a:endParaRPr lang="en-US" sz="2100" dirty="0">
              <a:solidFill>
                <a:schemeClr val="tx1"/>
              </a:solidFill>
            </a:endParaRPr>
          </a:p>
          <a:p>
            <a:pPr lvl="1" algn="l">
              <a:spcBef>
                <a:spcPts val="0"/>
              </a:spcBef>
            </a:pPr>
            <a:endParaRPr lang="en-US" dirty="0">
              <a:solidFill>
                <a:schemeClr val="tx1"/>
              </a:solidFill>
            </a:endParaRPr>
          </a:p>
        </p:txBody>
      </p:sp>
    </p:spTree>
    <p:extLst>
      <p:ext uri="{BB962C8B-B14F-4D97-AF65-F5344CB8AC3E}">
        <p14:creationId xmlns:p14="http://schemas.microsoft.com/office/powerpoint/2010/main" val="20778046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914400"/>
          </a:xfrm>
        </p:spPr>
        <p:txBody>
          <a:bodyPr>
            <a:normAutofit fontScale="90000"/>
          </a:bodyPr>
          <a:lstStyle/>
          <a:p>
            <a:r>
              <a:rPr lang="en-US" dirty="0" smtClean="0"/>
              <a:t/>
            </a:r>
            <a:br>
              <a:rPr lang="en-US" dirty="0" smtClean="0"/>
            </a:br>
            <a:r>
              <a:rPr lang="en-US" dirty="0" smtClean="0">
                <a:solidFill>
                  <a:srgbClr val="FF0000"/>
                </a:solidFill>
              </a:rPr>
              <a:t>ASSIGNMENTS MATTER</a:t>
            </a:r>
            <a:r>
              <a:rPr lang="en-US" dirty="0">
                <a:solidFill>
                  <a:srgbClr val="FF0000"/>
                </a:solidFill>
              </a:rPr>
              <a:t/>
            </a:r>
            <a:br>
              <a:rPr lang="en-US" dirty="0">
                <a:solidFill>
                  <a:srgbClr val="FF0000"/>
                </a:solidFill>
              </a:rPr>
            </a:br>
            <a:endParaRPr lang="en-US" dirty="0">
              <a:solidFill>
                <a:srgbClr val="FF0000"/>
              </a:solidFill>
            </a:endParaRPr>
          </a:p>
        </p:txBody>
      </p:sp>
      <p:sp>
        <p:nvSpPr>
          <p:cNvPr id="3" name="Subtitle 2"/>
          <p:cNvSpPr>
            <a:spLocks noGrp="1"/>
          </p:cNvSpPr>
          <p:nvPr>
            <p:ph type="subTitle" idx="1"/>
          </p:nvPr>
        </p:nvSpPr>
        <p:spPr>
          <a:xfrm>
            <a:off x="0" y="838200"/>
            <a:ext cx="8991600" cy="5715000"/>
          </a:xfrm>
        </p:spPr>
        <p:txBody>
          <a:bodyPr>
            <a:normAutofit/>
          </a:bodyPr>
          <a:lstStyle/>
          <a:p>
            <a:pPr lvl="1">
              <a:spcBef>
                <a:spcPts val="0"/>
              </a:spcBef>
            </a:pPr>
            <a:r>
              <a:rPr lang="en-US" b="1" dirty="0" smtClean="0">
                <a:solidFill>
                  <a:srgbClr val="FF0000"/>
                </a:solidFill>
              </a:rPr>
              <a:t>Characteristics of a Well-Designed Assignment</a:t>
            </a:r>
          </a:p>
          <a:p>
            <a:pPr lvl="1">
              <a:spcBef>
                <a:spcPts val="0"/>
              </a:spcBef>
            </a:pPr>
            <a:r>
              <a:rPr lang="en-US" b="1" dirty="0" smtClean="0">
                <a:solidFill>
                  <a:srgbClr val="FF0000"/>
                </a:solidFill>
              </a:rPr>
              <a:t> </a:t>
            </a:r>
            <a:endParaRPr lang="en-US" sz="2100" dirty="0">
              <a:solidFill>
                <a:schemeClr val="tx1"/>
              </a:solidFill>
            </a:endParaRPr>
          </a:p>
          <a:p>
            <a:r>
              <a:rPr lang="en-US" dirty="0" smtClean="0"/>
              <a:t>OTHER CHARACTERISTICS?  </a:t>
            </a:r>
          </a:p>
          <a:p>
            <a:r>
              <a:rPr lang="en-US" dirty="0" smtClean="0"/>
              <a:t>YOUR THOUGHTS? </a:t>
            </a:r>
            <a:endParaRPr lang="en-US" dirty="0"/>
          </a:p>
          <a:p>
            <a:pPr lvl="1"/>
            <a:r>
              <a:rPr lang="en-US" dirty="0" smtClean="0"/>
              <a:t> </a:t>
            </a:r>
            <a:endParaRPr lang="en-US" dirty="0"/>
          </a:p>
          <a:p>
            <a:pPr lvl="1" algn="l">
              <a:spcBef>
                <a:spcPts val="0"/>
              </a:spcBef>
            </a:pPr>
            <a:endParaRPr lang="en-US" sz="2100" dirty="0">
              <a:solidFill>
                <a:schemeClr val="tx1"/>
              </a:solidFill>
            </a:endParaRPr>
          </a:p>
          <a:p>
            <a:pPr lvl="1" algn="l">
              <a:spcBef>
                <a:spcPts val="0"/>
              </a:spcBef>
            </a:pPr>
            <a:endParaRPr lang="en-US" dirty="0">
              <a:solidFill>
                <a:schemeClr val="tx1"/>
              </a:solidFill>
            </a:endParaRPr>
          </a:p>
        </p:txBody>
      </p:sp>
    </p:spTree>
    <p:extLst>
      <p:ext uri="{BB962C8B-B14F-4D97-AF65-F5344CB8AC3E}">
        <p14:creationId xmlns:p14="http://schemas.microsoft.com/office/powerpoint/2010/main" val="34774489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914400"/>
          </a:xfrm>
        </p:spPr>
        <p:txBody>
          <a:bodyPr>
            <a:normAutofit fontScale="90000"/>
          </a:bodyPr>
          <a:lstStyle/>
          <a:p>
            <a:r>
              <a:rPr lang="en-US" dirty="0" smtClean="0"/>
              <a:t/>
            </a:r>
            <a:br>
              <a:rPr lang="en-US" dirty="0" smtClean="0"/>
            </a:br>
            <a:r>
              <a:rPr lang="en-US" dirty="0" smtClean="0">
                <a:solidFill>
                  <a:srgbClr val="FF0000"/>
                </a:solidFill>
              </a:rPr>
              <a:t>ASSIGNMENTS MATTER</a:t>
            </a:r>
            <a:r>
              <a:rPr lang="en-US" dirty="0">
                <a:solidFill>
                  <a:srgbClr val="FF0000"/>
                </a:solidFill>
              </a:rPr>
              <a:t/>
            </a:r>
            <a:br>
              <a:rPr lang="en-US" dirty="0">
                <a:solidFill>
                  <a:srgbClr val="FF0000"/>
                </a:solidFill>
              </a:rPr>
            </a:br>
            <a:endParaRPr lang="en-US" dirty="0">
              <a:solidFill>
                <a:srgbClr val="FF0000"/>
              </a:solidFill>
            </a:endParaRPr>
          </a:p>
        </p:txBody>
      </p:sp>
      <p:sp>
        <p:nvSpPr>
          <p:cNvPr id="3" name="Subtitle 2"/>
          <p:cNvSpPr>
            <a:spLocks noGrp="1"/>
          </p:cNvSpPr>
          <p:nvPr>
            <p:ph type="subTitle" idx="1"/>
          </p:nvPr>
        </p:nvSpPr>
        <p:spPr>
          <a:xfrm>
            <a:off x="76200" y="838200"/>
            <a:ext cx="8915400" cy="6019800"/>
          </a:xfrm>
        </p:spPr>
        <p:txBody>
          <a:bodyPr>
            <a:normAutofit fontScale="47500" lnSpcReduction="20000"/>
          </a:bodyPr>
          <a:lstStyle/>
          <a:p>
            <a:endParaRPr lang="en-US" sz="3100" b="1" dirty="0" smtClean="0">
              <a:solidFill>
                <a:srgbClr val="0070C0"/>
              </a:solidFill>
            </a:endParaRPr>
          </a:p>
          <a:p>
            <a:r>
              <a:rPr lang="en-US" sz="4500" b="1" dirty="0" smtClean="0">
                <a:solidFill>
                  <a:srgbClr val="0070C0"/>
                </a:solidFill>
              </a:rPr>
              <a:t>PAIR WITH A PARTNER – SOMEONE OUTSIDE OF YOUR DISCIPLINARY AREA</a:t>
            </a:r>
          </a:p>
          <a:p>
            <a:pPr algn="l"/>
            <a:endParaRPr lang="en-US" b="1" dirty="0" smtClean="0">
              <a:solidFill>
                <a:schemeClr val="accent1"/>
              </a:solidFill>
            </a:endParaRPr>
          </a:p>
          <a:p>
            <a:pPr algn="l"/>
            <a:r>
              <a:rPr lang="en-US" sz="4000" b="1" dirty="0" smtClean="0">
                <a:solidFill>
                  <a:schemeClr val="accent1"/>
                </a:solidFill>
              </a:rPr>
              <a:t>1.  Introduce </a:t>
            </a:r>
            <a:r>
              <a:rPr lang="en-US" sz="4000" b="1" dirty="0">
                <a:solidFill>
                  <a:schemeClr val="accent1"/>
                </a:solidFill>
              </a:rPr>
              <a:t>your assignment to your partner </a:t>
            </a:r>
            <a:r>
              <a:rPr lang="en-US" sz="4000" b="1" dirty="0" smtClean="0">
                <a:solidFill>
                  <a:schemeClr val="accent1"/>
                </a:solidFill>
              </a:rPr>
              <a:t> - provide information highlighted at the </a:t>
            </a:r>
          </a:p>
          <a:p>
            <a:pPr algn="l"/>
            <a:r>
              <a:rPr lang="en-US" sz="4000" b="1" dirty="0" smtClean="0">
                <a:solidFill>
                  <a:schemeClr val="accent1"/>
                </a:solidFill>
              </a:rPr>
              <a:t>      top of the assignment evaluation matrix.</a:t>
            </a:r>
          </a:p>
          <a:p>
            <a:endParaRPr lang="en-US" b="1" dirty="0" smtClean="0">
              <a:solidFill>
                <a:schemeClr val="accent1"/>
              </a:solidFill>
            </a:endParaRPr>
          </a:p>
          <a:p>
            <a:pPr algn="l"/>
            <a:r>
              <a:rPr lang="en-US" b="1" dirty="0" smtClean="0">
                <a:solidFill>
                  <a:schemeClr val="accent1"/>
                </a:solidFill>
              </a:rPr>
              <a:t>2.  </a:t>
            </a:r>
            <a:r>
              <a:rPr lang="en-US" sz="4000" b="1" dirty="0" smtClean="0">
                <a:solidFill>
                  <a:schemeClr val="accent1"/>
                </a:solidFill>
              </a:rPr>
              <a:t>Read your partner’s assignment -- try to maintain a student perspective</a:t>
            </a:r>
          </a:p>
          <a:p>
            <a:pPr marL="514350" indent="-514350" algn="l">
              <a:buAutoNum type="arabicPeriod" startAt="2"/>
            </a:pPr>
            <a:endParaRPr lang="en-US" b="1" dirty="0">
              <a:solidFill>
                <a:schemeClr val="accent1"/>
              </a:solidFill>
            </a:endParaRPr>
          </a:p>
          <a:p>
            <a:pPr algn="l"/>
            <a:r>
              <a:rPr lang="en-US" b="1" dirty="0" smtClean="0">
                <a:solidFill>
                  <a:schemeClr val="accent1"/>
                </a:solidFill>
              </a:rPr>
              <a:t>3.  </a:t>
            </a:r>
            <a:r>
              <a:rPr lang="en-US" sz="4000" b="1" dirty="0" smtClean="0">
                <a:solidFill>
                  <a:schemeClr val="accent1"/>
                </a:solidFill>
              </a:rPr>
              <a:t>Using the evaluation matrix, evaluate your partner’s assignment</a:t>
            </a:r>
          </a:p>
          <a:p>
            <a:pPr marL="514350" indent="-514350" algn="l">
              <a:buAutoNum type="arabicPeriod" startAt="2"/>
            </a:pPr>
            <a:endParaRPr lang="en-US" b="1" dirty="0">
              <a:solidFill>
                <a:schemeClr val="accent1"/>
              </a:solidFill>
            </a:endParaRPr>
          </a:p>
          <a:p>
            <a:pPr algn="l"/>
            <a:r>
              <a:rPr lang="en-US" b="1" dirty="0" smtClean="0">
                <a:solidFill>
                  <a:schemeClr val="accent1"/>
                </a:solidFill>
              </a:rPr>
              <a:t>4.  </a:t>
            </a:r>
            <a:r>
              <a:rPr lang="en-US" sz="4000" b="1" dirty="0" smtClean="0">
                <a:solidFill>
                  <a:schemeClr val="accent1"/>
                </a:solidFill>
              </a:rPr>
              <a:t>Discuss </a:t>
            </a:r>
            <a:r>
              <a:rPr lang="en-US" sz="4000" b="1" dirty="0">
                <a:solidFill>
                  <a:schemeClr val="accent1"/>
                </a:solidFill>
              </a:rPr>
              <a:t>and give feedback </a:t>
            </a:r>
            <a:r>
              <a:rPr lang="en-US" sz="4000" b="1" dirty="0" smtClean="0">
                <a:solidFill>
                  <a:schemeClr val="accent1"/>
                </a:solidFill>
              </a:rPr>
              <a:t>to your partner on </a:t>
            </a:r>
            <a:r>
              <a:rPr lang="en-US" sz="4000" b="1" dirty="0">
                <a:solidFill>
                  <a:schemeClr val="accent1"/>
                </a:solidFill>
              </a:rPr>
              <a:t>the </a:t>
            </a:r>
            <a:r>
              <a:rPr lang="en-US" sz="4000" b="1" dirty="0" smtClean="0">
                <a:solidFill>
                  <a:schemeClr val="accent1"/>
                </a:solidFill>
              </a:rPr>
              <a:t>assignment outcomes </a:t>
            </a:r>
          </a:p>
          <a:p>
            <a:pPr algn="l"/>
            <a:endParaRPr lang="en-US" b="1" dirty="0" smtClean="0">
              <a:solidFill>
                <a:schemeClr val="accent1"/>
              </a:solidFill>
            </a:endParaRPr>
          </a:p>
          <a:p>
            <a:pPr algn="l"/>
            <a:r>
              <a:rPr lang="en-US" b="1" dirty="0" smtClean="0">
                <a:solidFill>
                  <a:schemeClr val="accent1"/>
                </a:solidFill>
              </a:rPr>
              <a:t>5.  </a:t>
            </a:r>
            <a:r>
              <a:rPr lang="en-US" sz="4000" b="1" dirty="0" smtClean="0">
                <a:solidFill>
                  <a:schemeClr val="accent1"/>
                </a:solidFill>
              </a:rPr>
              <a:t>Discuss </a:t>
            </a:r>
            <a:r>
              <a:rPr lang="en-US" sz="4000" b="1" dirty="0">
                <a:solidFill>
                  <a:schemeClr val="accent1"/>
                </a:solidFill>
              </a:rPr>
              <a:t>and give feedback on the </a:t>
            </a:r>
            <a:r>
              <a:rPr lang="en-US" sz="4000" b="1" dirty="0" smtClean="0">
                <a:solidFill>
                  <a:schemeClr val="accent1"/>
                </a:solidFill>
              </a:rPr>
              <a:t>assignment instructions </a:t>
            </a:r>
          </a:p>
          <a:p>
            <a:pPr algn="l"/>
            <a:r>
              <a:rPr lang="en-US" sz="4000" b="1" dirty="0" smtClean="0">
                <a:solidFill>
                  <a:schemeClr val="accent1"/>
                </a:solidFill>
              </a:rPr>
              <a:t>      (transparency, equity, inclusiveness, diversity)</a:t>
            </a:r>
          </a:p>
          <a:p>
            <a:pPr marL="514350" indent="-514350" algn="l">
              <a:buAutoNum type="arabicPeriod" startAt="5"/>
            </a:pPr>
            <a:endParaRPr lang="en-US" b="1" dirty="0">
              <a:solidFill>
                <a:schemeClr val="accent1"/>
              </a:solidFill>
            </a:endParaRPr>
          </a:p>
          <a:p>
            <a:pPr lvl="1"/>
            <a:endParaRPr lang="en-US" dirty="0" smtClean="0"/>
          </a:p>
          <a:p>
            <a:pPr lvl="1"/>
            <a:r>
              <a:rPr lang="en-US" sz="4600" b="1" dirty="0" smtClean="0">
                <a:solidFill>
                  <a:srgbClr val="FF0000"/>
                </a:solidFill>
              </a:rPr>
              <a:t>GENERAL DISCUSSION QUESTIONS</a:t>
            </a:r>
            <a:endParaRPr lang="en-US" sz="4600" b="1" dirty="0">
              <a:solidFill>
                <a:srgbClr val="FF0000"/>
              </a:solidFill>
            </a:endParaRPr>
          </a:p>
          <a:p>
            <a:pPr lvl="1" algn="l">
              <a:spcBef>
                <a:spcPts val="0"/>
              </a:spcBef>
            </a:pPr>
            <a:endParaRPr lang="en-US" sz="3200" b="1" dirty="0">
              <a:solidFill>
                <a:srgbClr val="FF0000"/>
              </a:solidFill>
            </a:endParaRPr>
          </a:p>
          <a:p>
            <a:pPr marL="457200" indent="-457200" algn="l">
              <a:buFont typeface="Arial" panose="020B0604020202020204" pitchFamily="34" charset="0"/>
              <a:buChar char="•"/>
            </a:pPr>
            <a:r>
              <a:rPr lang="en-US" sz="4200" b="1" dirty="0" smtClean="0">
                <a:solidFill>
                  <a:srgbClr val="FF0000"/>
                </a:solidFill>
              </a:rPr>
              <a:t>WHAT SURPRISED YOU AS A RESULT OF THE ACTIVITY?</a:t>
            </a:r>
          </a:p>
          <a:p>
            <a:pPr marL="457200" indent="-457200" algn="l">
              <a:buFont typeface="Arial" panose="020B0604020202020204" pitchFamily="34" charset="0"/>
              <a:buChar char="•"/>
            </a:pPr>
            <a:r>
              <a:rPr lang="en-US" sz="4200" b="1" dirty="0" smtClean="0">
                <a:solidFill>
                  <a:srgbClr val="FF0000"/>
                </a:solidFill>
              </a:rPr>
              <a:t>WHAT WAS MOST HELPFUL?</a:t>
            </a:r>
          </a:p>
          <a:p>
            <a:pPr marL="457200" indent="-457200" algn="l">
              <a:buFont typeface="Arial" panose="020B0604020202020204" pitchFamily="34" charset="0"/>
              <a:buChar char="•"/>
            </a:pPr>
            <a:r>
              <a:rPr lang="en-US" sz="4200" b="1" dirty="0" smtClean="0">
                <a:solidFill>
                  <a:srgbClr val="FF0000"/>
                </a:solidFill>
              </a:rPr>
              <a:t>WHAT IS SOMETHING YOU LEARNED THAT YOU CAN SHARE WITH A COLLEAGUE? </a:t>
            </a:r>
            <a:endParaRPr lang="en-US" sz="4200" b="1" dirty="0">
              <a:solidFill>
                <a:srgbClr val="FF0000"/>
              </a:solidFill>
            </a:endParaRPr>
          </a:p>
          <a:p>
            <a:pPr lvl="1" algn="l">
              <a:spcBef>
                <a:spcPts val="0"/>
              </a:spcBef>
            </a:pPr>
            <a:endParaRPr lang="en-US" sz="3200" dirty="0">
              <a:solidFill>
                <a:schemeClr val="tx1"/>
              </a:solidFill>
            </a:endParaRPr>
          </a:p>
        </p:txBody>
      </p:sp>
    </p:spTree>
    <p:extLst>
      <p:ext uri="{BB962C8B-B14F-4D97-AF65-F5344CB8AC3E}">
        <p14:creationId xmlns:p14="http://schemas.microsoft.com/office/powerpoint/2010/main" val="16603240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914400"/>
          </a:xfrm>
        </p:spPr>
        <p:txBody>
          <a:bodyPr>
            <a:normAutofit fontScale="90000"/>
          </a:bodyPr>
          <a:lstStyle/>
          <a:p>
            <a:r>
              <a:rPr lang="en-US" dirty="0" smtClean="0"/>
              <a:t/>
            </a:r>
            <a:br>
              <a:rPr lang="en-US" dirty="0" smtClean="0"/>
            </a:br>
            <a:r>
              <a:rPr lang="en-US" dirty="0" smtClean="0">
                <a:solidFill>
                  <a:srgbClr val="FF0000"/>
                </a:solidFill>
              </a:rPr>
              <a:t>RESOURCES</a:t>
            </a:r>
            <a:r>
              <a:rPr lang="en-US" dirty="0">
                <a:solidFill>
                  <a:srgbClr val="FF0000"/>
                </a:solidFill>
              </a:rPr>
              <a:t/>
            </a:r>
            <a:br>
              <a:rPr lang="en-US" dirty="0">
                <a:solidFill>
                  <a:srgbClr val="FF0000"/>
                </a:solidFill>
              </a:rPr>
            </a:br>
            <a:endParaRPr lang="en-US" dirty="0">
              <a:solidFill>
                <a:srgbClr val="FF0000"/>
              </a:solidFill>
            </a:endParaRPr>
          </a:p>
        </p:txBody>
      </p:sp>
      <p:sp>
        <p:nvSpPr>
          <p:cNvPr id="3" name="Subtitle 2"/>
          <p:cNvSpPr>
            <a:spLocks noGrp="1"/>
          </p:cNvSpPr>
          <p:nvPr>
            <p:ph type="subTitle" idx="1"/>
          </p:nvPr>
        </p:nvSpPr>
        <p:spPr>
          <a:xfrm>
            <a:off x="76200" y="838200"/>
            <a:ext cx="8915400" cy="6019800"/>
          </a:xfrm>
        </p:spPr>
        <p:txBody>
          <a:bodyPr>
            <a:normAutofit fontScale="77500" lnSpcReduction="20000"/>
          </a:bodyPr>
          <a:lstStyle/>
          <a:p>
            <a:pPr algn="l"/>
            <a:r>
              <a:rPr lang="en-US" dirty="0" smtClean="0">
                <a:solidFill>
                  <a:schemeClr val="tx1"/>
                </a:solidFill>
              </a:rPr>
              <a:t>1.  NILOA </a:t>
            </a:r>
            <a:r>
              <a:rPr lang="en-US" dirty="0">
                <a:solidFill>
                  <a:schemeClr val="tx1"/>
                </a:solidFill>
              </a:rPr>
              <a:t>Assignment </a:t>
            </a:r>
            <a:r>
              <a:rPr lang="en-US" dirty="0" smtClean="0">
                <a:solidFill>
                  <a:schemeClr val="tx1"/>
                </a:solidFill>
              </a:rPr>
              <a:t>Library</a:t>
            </a:r>
          </a:p>
          <a:p>
            <a:pPr algn="l"/>
            <a:r>
              <a:rPr lang="en-US" dirty="0" smtClean="0">
                <a:hlinkClick r:id="rId2"/>
              </a:rPr>
              <a:t>https</a:t>
            </a:r>
            <a:r>
              <a:rPr lang="en-US" dirty="0">
                <a:hlinkClick r:id="rId2"/>
              </a:rPr>
              <a:t>://</a:t>
            </a:r>
            <a:r>
              <a:rPr lang="en-US" dirty="0" smtClean="0">
                <a:hlinkClick r:id="rId2"/>
              </a:rPr>
              <a:t>www.assignmentlibrary.org/</a:t>
            </a:r>
            <a:endParaRPr lang="en-US" dirty="0">
              <a:solidFill>
                <a:schemeClr val="tx1"/>
              </a:solidFill>
            </a:endParaRPr>
          </a:p>
          <a:p>
            <a:pPr marL="514350" indent="-514350" algn="l">
              <a:buAutoNum type="arabicPeriod" startAt="2"/>
            </a:pPr>
            <a:r>
              <a:rPr lang="en-US" dirty="0" smtClean="0">
                <a:solidFill>
                  <a:schemeClr val="tx1"/>
                </a:solidFill>
              </a:rPr>
              <a:t>TILT: Transparency in Teaching and Learning Project</a:t>
            </a:r>
            <a:endParaRPr lang="en-US" dirty="0">
              <a:solidFill>
                <a:schemeClr val="tx1"/>
              </a:solidFill>
            </a:endParaRPr>
          </a:p>
          <a:p>
            <a:pPr algn="l"/>
            <a:r>
              <a:rPr lang="en-US" dirty="0" smtClean="0">
                <a:hlinkClick r:id="rId3"/>
              </a:rPr>
              <a:t>https</a:t>
            </a:r>
            <a:r>
              <a:rPr lang="en-US" dirty="0">
                <a:hlinkClick r:id="rId3"/>
              </a:rPr>
              <a:t>://</a:t>
            </a:r>
            <a:r>
              <a:rPr lang="en-US" dirty="0" smtClean="0">
                <a:hlinkClick r:id="rId3"/>
              </a:rPr>
              <a:t>www.unlv.edu/provost/teachingandlearning</a:t>
            </a:r>
            <a:endParaRPr lang="en-US" dirty="0" smtClean="0"/>
          </a:p>
          <a:p>
            <a:pPr algn="l"/>
            <a:r>
              <a:rPr lang="en-US" dirty="0">
                <a:hlinkClick r:id="rId4"/>
              </a:rPr>
              <a:t>https://</a:t>
            </a:r>
            <a:r>
              <a:rPr lang="en-US" dirty="0" smtClean="0">
                <a:hlinkClick r:id="rId4"/>
              </a:rPr>
              <a:t>www.unlv.edu/provost/transparency/tilt-higher-ed-examples-and-resources</a:t>
            </a:r>
            <a:r>
              <a:rPr lang="en-US" dirty="0" smtClean="0"/>
              <a:t> </a:t>
            </a:r>
          </a:p>
          <a:p>
            <a:pPr algn="l"/>
            <a:r>
              <a:rPr lang="en-US" dirty="0">
                <a:hlinkClick r:id="rId5"/>
              </a:rPr>
              <a:t>https://tilthighered.com</a:t>
            </a:r>
            <a:r>
              <a:rPr lang="en-US" dirty="0" smtClean="0">
                <a:hlinkClick r:id="rId5"/>
              </a:rPr>
              <a:t>/</a:t>
            </a:r>
            <a:r>
              <a:rPr lang="en-US" dirty="0" smtClean="0"/>
              <a:t> </a:t>
            </a:r>
            <a:endParaRPr lang="en-US" dirty="0"/>
          </a:p>
          <a:p>
            <a:pPr marL="514350" indent="-514350" algn="l">
              <a:buAutoNum type="arabicPeriod" startAt="3"/>
            </a:pPr>
            <a:r>
              <a:rPr lang="en-US" dirty="0" smtClean="0">
                <a:solidFill>
                  <a:schemeClr val="tx1"/>
                </a:solidFill>
              </a:rPr>
              <a:t>Aligning </a:t>
            </a:r>
            <a:r>
              <a:rPr lang="en-US" dirty="0">
                <a:solidFill>
                  <a:schemeClr val="tx1"/>
                </a:solidFill>
              </a:rPr>
              <a:t>Educational Outcomes and </a:t>
            </a:r>
            <a:r>
              <a:rPr lang="en-US" dirty="0" smtClean="0">
                <a:solidFill>
                  <a:schemeClr val="tx1"/>
                </a:solidFill>
              </a:rPr>
              <a:t>Practices, </a:t>
            </a:r>
          </a:p>
          <a:p>
            <a:pPr algn="l"/>
            <a:r>
              <a:rPr lang="en-US" dirty="0" smtClean="0">
                <a:solidFill>
                  <a:schemeClr val="tx1"/>
                </a:solidFill>
              </a:rPr>
              <a:t>Pat Hutchings </a:t>
            </a:r>
            <a:r>
              <a:rPr lang="en-US" dirty="0" smtClean="0">
                <a:hlinkClick r:id="rId6"/>
              </a:rPr>
              <a:t>http</a:t>
            </a:r>
            <a:r>
              <a:rPr lang="en-US" dirty="0">
                <a:hlinkClick r:id="rId6"/>
              </a:rPr>
              <a:t>://</a:t>
            </a:r>
            <a:r>
              <a:rPr lang="en-US" dirty="0" smtClean="0">
                <a:hlinkClick r:id="rId6"/>
              </a:rPr>
              <a:t>learningoutcomesassessment.org/documents/Occasional%20Paper%2026.pdf</a:t>
            </a:r>
            <a:endParaRPr lang="en-US" dirty="0" smtClean="0"/>
          </a:p>
          <a:p>
            <a:pPr algn="l"/>
            <a:r>
              <a:rPr lang="en-US" dirty="0" smtClean="0">
                <a:solidFill>
                  <a:schemeClr val="tx1"/>
                </a:solidFill>
              </a:rPr>
              <a:t>4.  Catalyzing </a:t>
            </a:r>
            <a:r>
              <a:rPr lang="en-US" dirty="0">
                <a:solidFill>
                  <a:schemeClr val="tx1"/>
                </a:solidFill>
              </a:rPr>
              <a:t>Assignment Design Activity on Your Campus: </a:t>
            </a:r>
          </a:p>
          <a:p>
            <a:pPr algn="l"/>
            <a:r>
              <a:rPr lang="en-US" dirty="0">
                <a:solidFill>
                  <a:schemeClr val="tx1"/>
                </a:solidFill>
              </a:rPr>
              <a:t>Lessons from NILOA’s Assignment Library Initiative </a:t>
            </a:r>
          </a:p>
          <a:p>
            <a:pPr algn="l"/>
            <a:r>
              <a:rPr lang="en-US" dirty="0">
                <a:solidFill>
                  <a:schemeClr val="tx1"/>
                </a:solidFill>
              </a:rPr>
              <a:t>Pat Hutchings, Natasha A. Jankowski, &amp; Peter T. </a:t>
            </a:r>
            <a:r>
              <a:rPr lang="en-US" dirty="0" err="1" smtClean="0">
                <a:solidFill>
                  <a:schemeClr val="tx1"/>
                </a:solidFill>
              </a:rPr>
              <a:t>Ewell</a:t>
            </a:r>
            <a:endParaRPr lang="en-US" dirty="0">
              <a:solidFill>
                <a:schemeClr val="tx1"/>
              </a:solidFill>
            </a:endParaRPr>
          </a:p>
          <a:p>
            <a:pPr algn="l"/>
            <a:r>
              <a:rPr lang="en-US" dirty="0" smtClean="0">
                <a:hlinkClick r:id="rId7"/>
              </a:rPr>
              <a:t>http</a:t>
            </a:r>
            <a:r>
              <a:rPr lang="en-US" dirty="0">
                <a:hlinkClick r:id="rId7"/>
              </a:rPr>
              <a:t>://</a:t>
            </a:r>
            <a:r>
              <a:rPr lang="en-US" dirty="0" smtClean="0">
                <a:hlinkClick r:id="rId7"/>
              </a:rPr>
              <a:t>www.learningoutcomesassessment.org/documents/</a:t>
            </a:r>
          </a:p>
          <a:p>
            <a:pPr algn="l"/>
            <a:r>
              <a:rPr lang="en-US" dirty="0" smtClean="0">
                <a:hlinkClick r:id="rId7"/>
              </a:rPr>
              <a:t>Assignment_report_Nov.pdf</a:t>
            </a:r>
            <a:endParaRPr lang="en-US" dirty="0" smtClean="0"/>
          </a:p>
          <a:p>
            <a:endParaRPr lang="en-US" dirty="0"/>
          </a:p>
          <a:p>
            <a:pPr lvl="1" algn="l">
              <a:spcBef>
                <a:spcPts val="0"/>
              </a:spcBef>
            </a:pPr>
            <a:endParaRPr lang="en-US" sz="3200" dirty="0">
              <a:solidFill>
                <a:schemeClr val="tx1"/>
              </a:solidFill>
            </a:endParaRPr>
          </a:p>
        </p:txBody>
      </p:sp>
    </p:spTree>
    <p:extLst>
      <p:ext uri="{BB962C8B-B14F-4D97-AF65-F5344CB8AC3E}">
        <p14:creationId xmlns:p14="http://schemas.microsoft.com/office/powerpoint/2010/main" val="39689719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1828800"/>
            <a:ext cx="8382000" cy="4876800"/>
          </a:xfrm>
        </p:spPr>
        <p:txBody>
          <a:bodyPr>
            <a:normAutofit/>
          </a:bodyPr>
          <a:lstStyle/>
          <a:p>
            <a:pPr algn="l"/>
            <a:r>
              <a:rPr lang="en-US" dirty="0" smtClean="0">
                <a:solidFill>
                  <a:schemeClr val="tx1"/>
                </a:solidFill>
              </a:rPr>
              <a:t> </a:t>
            </a:r>
            <a:endParaRPr lang="en-US" dirty="0">
              <a:solidFill>
                <a:schemeClr val="tx1"/>
              </a:solidFill>
            </a:endParaRPr>
          </a:p>
          <a:p>
            <a:pPr algn="l"/>
            <a:endParaRPr lang="en-US" dirty="0">
              <a:solidFill>
                <a:schemeClr val="tx1"/>
              </a:solidFill>
            </a:endParaRPr>
          </a:p>
        </p:txBody>
      </p:sp>
      <p:sp>
        <p:nvSpPr>
          <p:cNvPr id="4" name="TextBox 3"/>
          <p:cNvSpPr txBox="1"/>
          <p:nvPr/>
        </p:nvSpPr>
        <p:spPr>
          <a:xfrm>
            <a:off x="381000" y="1371600"/>
            <a:ext cx="8610600" cy="5262979"/>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solidFill>
                  <a:schemeClr val="tx2">
                    <a:lumMod val="60000"/>
                    <a:lumOff val="40000"/>
                  </a:schemeClr>
                </a:solidFill>
              </a:rPr>
              <a:t>Assessment of authentic student work puts assignments at the center of student assessment; melds the tension between assessment for accountability and assessment for improvement</a:t>
            </a:r>
          </a:p>
          <a:p>
            <a:endParaRPr lang="en-US" sz="800" kern="1200" dirty="0" smtClean="0">
              <a:solidFill>
                <a:schemeClr val="tx1"/>
              </a:solidFill>
            </a:endParaRPr>
          </a:p>
          <a:p>
            <a:endParaRPr lang="en-US" sz="800" kern="1200" dirty="0" smtClean="0">
              <a:solidFill>
                <a:schemeClr val="tx1"/>
              </a:solidFill>
            </a:endParaRPr>
          </a:p>
          <a:p>
            <a:endParaRPr lang="en-US" sz="800" dirty="0"/>
          </a:p>
          <a:p>
            <a:endParaRPr lang="en-US" sz="800" kern="1200" dirty="0" smtClean="0">
              <a:solidFill>
                <a:schemeClr val="tx1"/>
              </a:solidFill>
            </a:endParaRPr>
          </a:p>
          <a:p>
            <a:endParaRPr lang="en-US" sz="800" kern="1200" dirty="0">
              <a:solidFill>
                <a:schemeClr val="tx1"/>
              </a:solidFill>
            </a:endParaRPr>
          </a:p>
          <a:p>
            <a:pPr marL="285750" indent="-285750">
              <a:buFont typeface="Arial" panose="020B0604020202020204" pitchFamily="34" charset="0"/>
              <a:buChar char="•"/>
            </a:pPr>
            <a:r>
              <a:rPr lang="en-US" sz="2400" dirty="0" smtClean="0">
                <a:solidFill>
                  <a:srgbClr val="00B050"/>
                </a:solidFill>
              </a:rPr>
              <a:t>Focus on assignment design engages us as faculty members in the process of assessment; it puts assessment directly in faculty hands keeping faculty judgment about the quality of student work at the center of the assessment process</a:t>
            </a:r>
          </a:p>
          <a:p>
            <a:endParaRPr lang="en-US" sz="800" dirty="0" smtClean="0">
              <a:solidFill>
                <a:srgbClr val="00B050"/>
              </a:solidFill>
            </a:endParaRPr>
          </a:p>
          <a:p>
            <a:endParaRPr lang="en-US" sz="800" dirty="0">
              <a:solidFill>
                <a:srgbClr val="00B050"/>
              </a:solidFill>
            </a:endParaRPr>
          </a:p>
          <a:p>
            <a:endParaRPr lang="en-US" sz="800" dirty="0" smtClean="0">
              <a:solidFill>
                <a:srgbClr val="00B050"/>
              </a:solidFill>
            </a:endParaRPr>
          </a:p>
          <a:p>
            <a:endParaRPr lang="en-US" sz="800" dirty="0" smtClean="0">
              <a:solidFill>
                <a:srgbClr val="00B050"/>
              </a:solidFill>
            </a:endParaRPr>
          </a:p>
          <a:p>
            <a:pPr marL="285750" indent="-285750">
              <a:buFont typeface="Arial" panose="020B0604020202020204" pitchFamily="34" charset="0"/>
              <a:buChar char="•"/>
            </a:pPr>
            <a:r>
              <a:rPr lang="en-US" sz="2400" dirty="0" smtClean="0">
                <a:solidFill>
                  <a:schemeClr val="tx2"/>
                </a:solidFill>
              </a:rPr>
              <a:t>Assignments are a powerful form of assessment – they are integral to the learning process.  Assignments are created by faculty and completed by students. </a:t>
            </a:r>
          </a:p>
          <a:p>
            <a:pPr marL="285750" indent="-285750">
              <a:buFont typeface="Arial" panose="020B0604020202020204" pitchFamily="34" charset="0"/>
              <a:buChar char="•"/>
            </a:pPr>
            <a:endParaRPr lang="en-US" sz="2400" kern="1200" dirty="0">
              <a:solidFill>
                <a:srgbClr val="7030A0"/>
              </a:solidFill>
            </a:endParaRPr>
          </a:p>
        </p:txBody>
      </p:sp>
      <p:sp>
        <p:nvSpPr>
          <p:cNvPr id="2" name="TextBox 1"/>
          <p:cNvSpPr txBox="1"/>
          <p:nvPr/>
        </p:nvSpPr>
        <p:spPr>
          <a:xfrm>
            <a:off x="1" y="219670"/>
            <a:ext cx="8991600" cy="923330"/>
          </a:xfrm>
          <a:prstGeom prst="rect">
            <a:avLst/>
          </a:prstGeom>
          <a:noFill/>
        </p:spPr>
        <p:txBody>
          <a:bodyPr wrap="square" rtlCol="0">
            <a:spAutoFit/>
          </a:bodyPr>
          <a:lstStyle/>
          <a:p>
            <a:pPr algn="ctr"/>
            <a:r>
              <a:rPr lang="en-US" sz="5400" dirty="0" smtClean="0">
                <a:solidFill>
                  <a:srgbClr val="FF0000"/>
                </a:solidFill>
              </a:rPr>
              <a:t>Assignments Matter</a:t>
            </a:r>
            <a:endParaRPr lang="en-US" sz="5400" dirty="0">
              <a:solidFill>
                <a:srgbClr val="FF0000"/>
              </a:solidFill>
            </a:endParaRPr>
          </a:p>
        </p:txBody>
      </p:sp>
    </p:spTree>
    <p:extLst>
      <p:ext uri="{BB962C8B-B14F-4D97-AF65-F5344CB8AC3E}">
        <p14:creationId xmlns:p14="http://schemas.microsoft.com/office/powerpoint/2010/main" val="5950809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1828800"/>
            <a:ext cx="8382000" cy="4876800"/>
          </a:xfrm>
        </p:spPr>
        <p:txBody>
          <a:bodyPr>
            <a:normAutofit/>
          </a:bodyPr>
          <a:lstStyle/>
          <a:p>
            <a:pPr algn="l"/>
            <a:r>
              <a:rPr lang="en-US" dirty="0" smtClean="0">
                <a:solidFill>
                  <a:schemeClr val="tx1"/>
                </a:solidFill>
              </a:rPr>
              <a:t> </a:t>
            </a:r>
            <a:endParaRPr lang="en-US" dirty="0">
              <a:solidFill>
                <a:schemeClr val="tx1"/>
              </a:solidFill>
            </a:endParaRPr>
          </a:p>
          <a:p>
            <a:pPr algn="l"/>
            <a:endParaRPr lang="en-US" dirty="0">
              <a:solidFill>
                <a:schemeClr val="tx1"/>
              </a:solidFill>
            </a:endParaRPr>
          </a:p>
        </p:txBody>
      </p:sp>
      <p:sp>
        <p:nvSpPr>
          <p:cNvPr id="4" name="TextBox 3"/>
          <p:cNvSpPr txBox="1"/>
          <p:nvPr/>
        </p:nvSpPr>
        <p:spPr>
          <a:xfrm>
            <a:off x="266699" y="1114445"/>
            <a:ext cx="8610600" cy="5509200"/>
          </a:xfrm>
          <a:prstGeom prst="rect">
            <a:avLst/>
          </a:prstGeom>
          <a:noFill/>
        </p:spPr>
        <p:txBody>
          <a:bodyPr wrap="square" rtlCol="0">
            <a:spAutoFit/>
          </a:bodyPr>
          <a:lstStyle/>
          <a:p>
            <a:pPr marL="285750" indent="-285750">
              <a:buFont typeface="Arial" panose="020B0604020202020204" pitchFamily="34" charset="0"/>
              <a:buChar char="•"/>
            </a:pPr>
            <a:r>
              <a:rPr lang="en-US" sz="3200" dirty="0" smtClean="0">
                <a:solidFill>
                  <a:srgbClr val="FFC000"/>
                </a:solidFill>
              </a:rPr>
              <a:t>Focus on assignment design reduces the likelihood of a disconnect  between the assignment instructions – what the assignment actually prompts students to demonstrate – and the learning outcomes the student work will be assessed for.</a:t>
            </a:r>
          </a:p>
          <a:p>
            <a:pPr marL="285750" indent="-285750">
              <a:buFont typeface="Arial" panose="020B0604020202020204" pitchFamily="34" charset="0"/>
              <a:buChar char="•"/>
            </a:pPr>
            <a:endParaRPr lang="en-US" sz="3200" dirty="0">
              <a:solidFill>
                <a:srgbClr val="FFC000"/>
              </a:solidFill>
            </a:endParaRPr>
          </a:p>
          <a:p>
            <a:pPr marL="285750" indent="-285750">
              <a:buFont typeface="Arial" panose="020B0604020202020204" pitchFamily="34" charset="0"/>
              <a:buChar char="•"/>
            </a:pPr>
            <a:r>
              <a:rPr lang="en-US" sz="3200" dirty="0" smtClean="0">
                <a:solidFill>
                  <a:srgbClr val="0070C0"/>
                </a:solidFill>
              </a:rPr>
              <a:t>A recognition of the importance of more intentionally designed assignments linked to clear outcomes may have an impact on our course design and pedagogical approach.</a:t>
            </a:r>
            <a:endParaRPr lang="en-US" sz="3200" kern="1200" dirty="0">
              <a:solidFill>
                <a:srgbClr val="0070C0"/>
              </a:solidFill>
            </a:endParaRPr>
          </a:p>
        </p:txBody>
      </p:sp>
      <p:sp>
        <p:nvSpPr>
          <p:cNvPr id="2" name="TextBox 1"/>
          <p:cNvSpPr txBox="1"/>
          <p:nvPr/>
        </p:nvSpPr>
        <p:spPr>
          <a:xfrm>
            <a:off x="1650975" y="180677"/>
            <a:ext cx="5842049" cy="923330"/>
          </a:xfrm>
          <a:prstGeom prst="rect">
            <a:avLst/>
          </a:prstGeom>
          <a:noFill/>
        </p:spPr>
        <p:txBody>
          <a:bodyPr wrap="none" rtlCol="0">
            <a:spAutoFit/>
          </a:bodyPr>
          <a:lstStyle/>
          <a:p>
            <a:r>
              <a:rPr lang="en-US" sz="5400" dirty="0" smtClean="0">
                <a:solidFill>
                  <a:srgbClr val="FF0000"/>
                </a:solidFill>
              </a:rPr>
              <a:t>Assignments Matter</a:t>
            </a:r>
            <a:endParaRPr lang="en-US" sz="5400" dirty="0">
              <a:solidFill>
                <a:srgbClr val="FF0000"/>
              </a:solidFill>
            </a:endParaRPr>
          </a:p>
        </p:txBody>
      </p:sp>
    </p:spTree>
    <p:extLst>
      <p:ext uri="{BB962C8B-B14F-4D97-AF65-F5344CB8AC3E}">
        <p14:creationId xmlns:p14="http://schemas.microsoft.com/office/powerpoint/2010/main" val="6666229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457200"/>
            <a:ext cx="7772400" cy="1371600"/>
          </a:xfrm>
        </p:spPr>
        <p:txBody>
          <a:bodyPr>
            <a:normAutofit fontScale="90000"/>
          </a:bodyPr>
          <a:lstStyle/>
          <a:p>
            <a:r>
              <a:rPr lang="en-US" dirty="0" smtClean="0"/>
              <a:t/>
            </a:r>
            <a:br>
              <a:rPr lang="en-US" dirty="0" smtClean="0"/>
            </a:br>
            <a:r>
              <a:rPr lang="en-US" dirty="0" smtClean="0">
                <a:solidFill>
                  <a:srgbClr val="FF0000"/>
                </a:solidFill>
              </a:rPr>
              <a:t>ASSIGNMENTS MATTER</a:t>
            </a:r>
            <a:r>
              <a:rPr lang="en-US" dirty="0">
                <a:solidFill>
                  <a:srgbClr val="FF0000"/>
                </a:solidFill>
              </a:rPr>
              <a:t/>
            </a:r>
            <a:br>
              <a:rPr lang="en-US" dirty="0">
                <a:solidFill>
                  <a:srgbClr val="FF0000"/>
                </a:solidFill>
              </a:rPr>
            </a:br>
            <a:endParaRPr lang="en-US" dirty="0">
              <a:solidFill>
                <a:srgbClr val="FF0000"/>
              </a:solidFill>
            </a:endParaRPr>
          </a:p>
        </p:txBody>
      </p:sp>
      <p:sp>
        <p:nvSpPr>
          <p:cNvPr id="3" name="Subtitle 2"/>
          <p:cNvSpPr>
            <a:spLocks noGrp="1"/>
          </p:cNvSpPr>
          <p:nvPr>
            <p:ph type="subTitle" idx="1"/>
          </p:nvPr>
        </p:nvSpPr>
        <p:spPr>
          <a:xfrm>
            <a:off x="381000" y="1600200"/>
            <a:ext cx="8382000" cy="4876800"/>
          </a:xfrm>
        </p:spPr>
        <p:txBody>
          <a:bodyPr>
            <a:normAutofit/>
          </a:bodyPr>
          <a:lstStyle/>
          <a:p>
            <a:pPr algn="l"/>
            <a:r>
              <a:rPr lang="en-US" dirty="0" smtClean="0">
                <a:solidFill>
                  <a:schemeClr val="tx1"/>
                </a:solidFill>
              </a:rPr>
              <a:t>“Assignment design is a powerful occasion for collaboration within and across institutions, creating opportunities for more integrative forms of student learning (as assignments are linked to one another across the curriculum), engaging professional development, and forms of assessment that lead to actual improvements in teaching and learning.”</a:t>
            </a:r>
          </a:p>
          <a:p>
            <a:pPr algn="l"/>
            <a:r>
              <a:rPr lang="en-US" dirty="0" smtClean="0">
                <a:solidFill>
                  <a:schemeClr val="tx1"/>
                </a:solidFill>
              </a:rPr>
              <a:t>Dr. Patricia Hutchings, Senior Scholar, NILOA</a:t>
            </a:r>
            <a:endParaRPr lang="en-US" dirty="0">
              <a:solidFill>
                <a:schemeClr val="tx1"/>
              </a:solidFill>
            </a:endParaRPr>
          </a:p>
          <a:p>
            <a:pPr algn="l"/>
            <a:endParaRPr lang="en-US" dirty="0">
              <a:solidFill>
                <a:schemeClr val="tx1"/>
              </a:solidFill>
            </a:endParaRPr>
          </a:p>
        </p:txBody>
      </p:sp>
    </p:spTree>
    <p:extLst>
      <p:ext uri="{BB962C8B-B14F-4D97-AF65-F5344CB8AC3E}">
        <p14:creationId xmlns:p14="http://schemas.microsoft.com/office/powerpoint/2010/main" val="29390219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457200"/>
            <a:ext cx="7772400" cy="1371600"/>
          </a:xfrm>
        </p:spPr>
        <p:txBody>
          <a:bodyPr>
            <a:normAutofit fontScale="90000"/>
          </a:bodyPr>
          <a:lstStyle/>
          <a:p>
            <a:r>
              <a:rPr lang="en-US" dirty="0" smtClean="0"/>
              <a:t/>
            </a:r>
            <a:br>
              <a:rPr lang="en-US" dirty="0" smtClean="0"/>
            </a:br>
            <a:r>
              <a:rPr lang="en-US" dirty="0" smtClean="0">
                <a:solidFill>
                  <a:srgbClr val="FF0000"/>
                </a:solidFill>
              </a:rPr>
              <a:t>ASSIGNMENTS MATTER</a:t>
            </a:r>
            <a:r>
              <a:rPr lang="en-US" dirty="0">
                <a:solidFill>
                  <a:srgbClr val="FF0000"/>
                </a:solidFill>
              </a:rPr>
              <a:t/>
            </a:r>
            <a:br>
              <a:rPr lang="en-US" dirty="0">
                <a:solidFill>
                  <a:srgbClr val="FF0000"/>
                </a:solidFill>
              </a:rPr>
            </a:br>
            <a:endParaRPr lang="en-US" dirty="0">
              <a:solidFill>
                <a:srgbClr val="FF0000"/>
              </a:solidFill>
            </a:endParaRPr>
          </a:p>
        </p:txBody>
      </p:sp>
      <p:sp>
        <p:nvSpPr>
          <p:cNvPr id="3" name="Subtitle 2"/>
          <p:cNvSpPr>
            <a:spLocks noGrp="1"/>
          </p:cNvSpPr>
          <p:nvPr>
            <p:ph type="subTitle" idx="1"/>
          </p:nvPr>
        </p:nvSpPr>
        <p:spPr>
          <a:xfrm>
            <a:off x="381000" y="1600200"/>
            <a:ext cx="8382000" cy="4876800"/>
          </a:xfrm>
        </p:spPr>
        <p:txBody>
          <a:bodyPr>
            <a:normAutofit fontScale="92500" lnSpcReduction="20000"/>
          </a:bodyPr>
          <a:lstStyle/>
          <a:p>
            <a:pPr algn="l"/>
            <a:r>
              <a:rPr lang="en-US" dirty="0" smtClean="0">
                <a:solidFill>
                  <a:schemeClr val="tx1"/>
                </a:solidFill>
              </a:rPr>
              <a:t>There is increasing recognition of the importance of assignment design for enhancing student learning and performance, yet it is still often not at the forefront of teaching, learning, and assessment discussions.</a:t>
            </a:r>
          </a:p>
          <a:p>
            <a:pPr algn="l"/>
            <a:endParaRPr lang="en-US" dirty="0">
              <a:solidFill>
                <a:schemeClr val="tx1"/>
              </a:solidFill>
            </a:endParaRPr>
          </a:p>
          <a:p>
            <a:pPr algn="l"/>
            <a:r>
              <a:rPr lang="en-US" dirty="0" smtClean="0">
                <a:solidFill>
                  <a:schemeClr val="tx1"/>
                </a:solidFill>
              </a:rPr>
              <a:t>Too often, assignments exist in isolation of other assignments.  They are not sequenced; they are not intentionally designed.</a:t>
            </a:r>
          </a:p>
          <a:p>
            <a:pPr algn="l"/>
            <a:endParaRPr lang="en-US" dirty="0">
              <a:solidFill>
                <a:schemeClr val="tx1"/>
              </a:solidFill>
            </a:endParaRPr>
          </a:p>
          <a:p>
            <a:pPr algn="l"/>
            <a:r>
              <a:rPr lang="en-US" dirty="0" smtClean="0">
                <a:solidFill>
                  <a:schemeClr val="tx1"/>
                </a:solidFill>
              </a:rPr>
              <a:t>Too often, the sum of all the assignments does not add up to something greater than the parts. </a:t>
            </a:r>
            <a:endParaRPr lang="en-US" dirty="0">
              <a:solidFill>
                <a:schemeClr val="tx1"/>
              </a:solidFill>
            </a:endParaRPr>
          </a:p>
        </p:txBody>
      </p:sp>
    </p:spTree>
    <p:extLst>
      <p:ext uri="{BB962C8B-B14F-4D97-AF65-F5344CB8AC3E}">
        <p14:creationId xmlns:p14="http://schemas.microsoft.com/office/powerpoint/2010/main" val="23453975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52400"/>
            <a:ext cx="7772400" cy="914400"/>
          </a:xfrm>
        </p:spPr>
        <p:txBody>
          <a:bodyPr>
            <a:normAutofit fontScale="90000"/>
          </a:bodyPr>
          <a:lstStyle/>
          <a:p>
            <a:r>
              <a:rPr lang="en-US" dirty="0" smtClean="0"/>
              <a:t/>
            </a:r>
            <a:br>
              <a:rPr lang="en-US" dirty="0" smtClean="0"/>
            </a:br>
            <a:r>
              <a:rPr lang="en-US" dirty="0" smtClean="0">
                <a:solidFill>
                  <a:srgbClr val="FF0000"/>
                </a:solidFill>
              </a:rPr>
              <a:t>ASSIGNMENTS MATTER</a:t>
            </a:r>
            <a:r>
              <a:rPr lang="en-US" dirty="0">
                <a:solidFill>
                  <a:srgbClr val="FF0000"/>
                </a:solidFill>
              </a:rPr>
              <a:t/>
            </a:r>
            <a:br>
              <a:rPr lang="en-US" dirty="0">
                <a:solidFill>
                  <a:srgbClr val="FF0000"/>
                </a:solidFill>
              </a:rPr>
            </a:br>
            <a:endParaRPr lang="en-US" dirty="0">
              <a:solidFill>
                <a:srgbClr val="FF0000"/>
              </a:solidFill>
            </a:endParaRPr>
          </a:p>
        </p:txBody>
      </p:sp>
      <p:sp>
        <p:nvSpPr>
          <p:cNvPr id="3" name="Subtitle 2"/>
          <p:cNvSpPr>
            <a:spLocks noGrp="1"/>
          </p:cNvSpPr>
          <p:nvPr>
            <p:ph type="subTitle" idx="1"/>
          </p:nvPr>
        </p:nvSpPr>
        <p:spPr>
          <a:xfrm>
            <a:off x="304800" y="914400"/>
            <a:ext cx="8382000" cy="5486400"/>
          </a:xfrm>
        </p:spPr>
        <p:txBody>
          <a:bodyPr>
            <a:normAutofit fontScale="85000" lnSpcReduction="20000"/>
          </a:bodyPr>
          <a:lstStyle/>
          <a:p>
            <a:pPr marL="457200" indent="-457200" algn="l">
              <a:buFont typeface="Wingdings" panose="05000000000000000000" pitchFamily="2" charset="2"/>
              <a:buChar char="Ø"/>
            </a:pPr>
            <a:endParaRPr lang="en-US" dirty="0" smtClean="0">
              <a:solidFill>
                <a:srgbClr val="FF0000"/>
              </a:solidFill>
            </a:endParaRPr>
          </a:p>
          <a:p>
            <a:pPr marL="457200" indent="-457200" algn="l">
              <a:buFont typeface="Wingdings" panose="05000000000000000000" pitchFamily="2" charset="2"/>
              <a:buChar char="Ø"/>
            </a:pPr>
            <a:r>
              <a:rPr lang="en-US" dirty="0" smtClean="0">
                <a:solidFill>
                  <a:srgbClr val="FF0000"/>
                </a:solidFill>
              </a:rPr>
              <a:t>Assignment Design as a Collaborative and Iterative Process</a:t>
            </a:r>
            <a:endParaRPr lang="en-US" sz="2800" dirty="0" smtClean="0">
              <a:solidFill>
                <a:srgbClr val="FF0000"/>
              </a:solidFill>
            </a:endParaRPr>
          </a:p>
          <a:p>
            <a:pPr marL="914400" lvl="1" indent="-457200" algn="l">
              <a:buFont typeface="Wingdings" panose="05000000000000000000" pitchFamily="2" charset="2"/>
              <a:buChar char="§"/>
            </a:pPr>
            <a:r>
              <a:rPr lang="en-US" dirty="0" smtClean="0">
                <a:solidFill>
                  <a:schemeClr val="tx1"/>
                </a:solidFill>
              </a:rPr>
              <a:t>Faculty have found it beneficial to involve </a:t>
            </a:r>
            <a:r>
              <a:rPr lang="en-US" sz="2800" dirty="0" smtClean="0">
                <a:solidFill>
                  <a:schemeClr val="tx1"/>
                </a:solidFill>
              </a:rPr>
              <a:t>peers/colleagues from within and outside of your area of expertise   </a:t>
            </a:r>
            <a:endParaRPr lang="en-US" sz="2800" dirty="0">
              <a:solidFill>
                <a:schemeClr val="tx1"/>
              </a:solidFill>
            </a:endParaRPr>
          </a:p>
          <a:p>
            <a:pPr marL="914400" lvl="1" indent="-457200" algn="l">
              <a:buFont typeface="Wingdings" panose="05000000000000000000" pitchFamily="2" charset="2"/>
              <a:buChar char="§"/>
            </a:pPr>
            <a:r>
              <a:rPr lang="en-US" dirty="0" smtClean="0">
                <a:solidFill>
                  <a:schemeClr val="tx1"/>
                </a:solidFill>
              </a:rPr>
              <a:t>Important to view assignment design as an iterative process </a:t>
            </a:r>
          </a:p>
          <a:p>
            <a:pPr lvl="1" algn="l"/>
            <a:endParaRPr lang="en-US" dirty="0">
              <a:solidFill>
                <a:srgbClr val="FF0000"/>
              </a:solidFill>
            </a:endParaRPr>
          </a:p>
          <a:p>
            <a:pPr algn="l">
              <a:buFont typeface="Wingdings" panose="05000000000000000000" pitchFamily="2" charset="2"/>
              <a:buChar char="Ø"/>
            </a:pPr>
            <a:r>
              <a:rPr lang="en-US" dirty="0">
                <a:solidFill>
                  <a:srgbClr val="FF0000"/>
                </a:solidFill>
              </a:rPr>
              <a:t>Complete the assignment yourself </a:t>
            </a:r>
          </a:p>
          <a:p>
            <a:pPr algn="l"/>
            <a:endParaRPr lang="en-US" dirty="0"/>
          </a:p>
          <a:p>
            <a:pPr algn="l">
              <a:buFont typeface="Wingdings" panose="05000000000000000000" pitchFamily="2" charset="2"/>
              <a:buChar char="Ø"/>
            </a:pPr>
            <a:r>
              <a:rPr lang="en-US" dirty="0">
                <a:solidFill>
                  <a:srgbClr val="FF0000"/>
                </a:solidFill>
              </a:rPr>
              <a:t>Involve students </a:t>
            </a:r>
            <a:endParaRPr lang="en-US" dirty="0">
              <a:solidFill>
                <a:schemeClr val="tx1"/>
              </a:solidFill>
            </a:endParaRPr>
          </a:p>
          <a:p>
            <a:pPr marL="914400" lvl="1" indent="-457200" algn="l">
              <a:buFont typeface="Wingdings" panose="05000000000000000000" pitchFamily="2" charset="2"/>
              <a:buChar char="§"/>
            </a:pPr>
            <a:r>
              <a:rPr lang="en-US" dirty="0">
                <a:solidFill>
                  <a:schemeClr val="tx1"/>
                </a:solidFill>
              </a:rPr>
              <a:t>Annotate assignment in class</a:t>
            </a:r>
          </a:p>
          <a:p>
            <a:pPr marL="914400" lvl="1" indent="-457200" algn="l">
              <a:buFont typeface="Wingdings" panose="05000000000000000000" pitchFamily="2" charset="2"/>
              <a:buChar char="§"/>
            </a:pPr>
            <a:r>
              <a:rPr lang="en-US" dirty="0">
                <a:solidFill>
                  <a:schemeClr val="tx1"/>
                </a:solidFill>
              </a:rPr>
              <a:t>Share your completed assignment with them</a:t>
            </a:r>
          </a:p>
          <a:p>
            <a:pPr marL="914400" lvl="1" indent="-457200" algn="l">
              <a:buFont typeface="Wingdings" panose="05000000000000000000" pitchFamily="2" charset="2"/>
              <a:buChar char="§"/>
            </a:pPr>
            <a:r>
              <a:rPr lang="en-US" dirty="0">
                <a:solidFill>
                  <a:schemeClr val="tx1"/>
                </a:solidFill>
              </a:rPr>
              <a:t>Provide a list of sources and evaluate them with students	</a:t>
            </a:r>
          </a:p>
          <a:p>
            <a:pPr lvl="1" algn="l">
              <a:spcBef>
                <a:spcPts val="0"/>
              </a:spcBef>
            </a:pPr>
            <a:endParaRPr lang="en-US" dirty="0">
              <a:solidFill>
                <a:srgbClr val="FF0000"/>
              </a:solidFill>
            </a:endParaRPr>
          </a:p>
          <a:p>
            <a:pPr algn="l"/>
            <a:endParaRPr lang="en-US" dirty="0"/>
          </a:p>
          <a:p>
            <a:pPr algn="l"/>
            <a:endParaRPr lang="en-US" dirty="0">
              <a:solidFill>
                <a:schemeClr val="tx1"/>
              </a:solidFill>
            </a:endParaRPr>
          </a:p>
        </p:txBody>
      </p:sp>
    </p:spTree>
    <p:extLst>
      <p:ext uri="{BB962C8B-B14F-4D97-AF65-F5344CB8AC3E}">
        <p14:creationId xmlns:p14="http://schemas.microsoft.com/office/powerpoint/2010/main" val="10355263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0"/>
            <a:ext cx="7772400" cy="838200"/>
          </a:xfrm>
        </p:spPr>
        <p:txBody>
          <a:bodyPr>
            <a:normAutofit fontScale="90000"/>
          </a:bodyPr>
          <a:lstStyle/>
          <a:p>
            <a:r>
              <a:rPr lang="en-US" dirty="0" smtClean="0"/>
              <a:t/>
            </a:r>
            <a:br>
              <a:rPr lang="en-US" dirty="0" smtClean="0"/>
            </a:br>
            <a:r>
              <a:rPr lang="en-US" dirty="0" smtClean="0">
                <a:solidFill>
                  <a:srgbClr val="FF0000"/>
                </a:solidFill>
              </a:rPr>
              <a:t>ASSIGNMENTS MATTER</a:t>
            </a:r>
            <a:r>
              <a:rPr lang="en-US" dirty="0">
                <a:solidFill>
                  <a:srgbClr val="FF0000"/>
                </a:solidFill>
              </a:rPr>
              <a:t/>
            </a:r>
            <a:br>
              <a:rPr lang="en-US" dirty="0">
                <a:solidFill>
                  <a:srgbClr val="FF0000"/>
                </a:solidFill>
              </a:rPr>
            </a:br>
            <a:endParaRPr lang="en-US" dirty="0">
              <a:solidFill>
                <a:srgbClr val="FF0000"/>
              </a:solidFill>
            </a:endParaRPr>
          </a:p>
        </p:txBody>
      </p:sp>
      <p:sp>
        <p:nvSpPr>
          <p:cNvPr id="3" name="Subtitle 2"/>
          <p:cNvSpPr>
            <a:spLocks noGrp="1"/>
          </p:cNvSpPr>
          <p:nvPr>
            <p:ph type="subTitle" idx="1"/>
          </p:nvPr>
        </p:nvSpPr>
        <p:spPr>
          <a:xfrm>
            <a:off x="381000" y="838200"/>
            <a:ext cx="8382000" cy="6248400"/>
          </a:xfrm>
        </p:spPr>
        <p:txBody>
          <a:bodyPr>
            <a:normAutofit fontScale="55000" lnSpcReduction="20000"/>
          </a:bodyPr>
          <a:lstStyle/>
          <a:p>
            <a:pPr marL="457200" indent="-457200" algn="l">
              <a:buFont typeface="Wingdings" panose="05000000000000000000" pitchFamily="2" charset="2"/>
              <a:buChar char="Ø"/>
            </a:pPr>
            <a:r>
              <a:rPr lang="en-US" dirty="0" smtClean="0">
                <a:solidFill>
                  <a:srgbClr val="FF0000"/>
                </a:solidFill>
              </a:rPr>
              <a:t>Importance </a:t>
            </a:r>
            <a:r>
              <a:rPr lang="en-US" dirty="0">
                <a:solidFill>
                  <a:srgbClr val="FF0000"/>
                </a:solidFill>
              </a:rPr>
              <a:t>of Mapping </a:t>
            </a:r>
          </a:p>
          <a:p>
            <a:pPr algn="l"/>
            <a:r>
              <a:rPr lang="en-US" dirty="0">
                <a:solidFill>
                  <a:srgbClr val="FF0000"/>
                </a:solidFill>
              </a:rPr>
              <a:t>	</a:t>
            </a:r>
            <a:r>
              <a:rPr lang="en-US" u="sng" dirty="0" smtClean="0">
                <a:solidFill>
                  <a:schemeClr val="tx1"/>
                </a:solidFill>
              </a:rPr>
              <a:t>Curriculum Map:</a:t>
            </a:r>
            <a:r>
              <a:rPr lang="en-US" dirty="0" smtClean="0">
                <a:solidFill>
                  <a:schemeClr val="tx1"/>
                </a:solidFill>
              </a:rPr>
              <a:t>  where in the curriculum are the program outcomes 	being addressed; where in the curriculum are you measuring 	performance</a:t>
            </a:r>
          </a:p>
          <a:p>
            <a:pPr algn="l"/>
            <a:r>
              <a:rPr lang="en-US" dirty="0">
                <a:solidFill>
                  <a:schemeClr val="tx1"/>
                </a:solidFill>
              </a:rPr>
              <a:t>	</a:t>
            </a:r>
            <a:r>
              <a:rPr lang="en-US" u="sng" dirty="0" smtClean="0">
                <a:solidFill>
                  <a:schemeClr val="tx1"/>
                </a:solidFill>
              </a:rPr>
              <a:t>Mapping </a:t>
            </a:r>
            <a:r>
              <a:rPr lang="en-US" u="sng" dirty="0">
                <a:solidFill>
                  <a:schemeClr val="tx1"/>
                </a:solidFill>
              </a:rPr>
              <a:t>of assignments to </a:t>
            </a:r>
            <a:r>
              <a:rPr lang="en-US" u="sng" dirty="0" smtClean="0">
                <a:solidFill>
                  <a:schemeClr val="tx1"/>
                </a:solidFill>
              </a:rPr>
              <a:t>outcomes not just topics - assignments should be </a:t>
            </a:r>
            <a:r>
              <a:rPr lang="en-US" dirty="0" smtClean="0">
                <a:solidFill>
                  <a:schemeClr val="tx1"/>
                </a:solidFill>
              </a:rPr>
              <a:t>	</a:t>
            </a:r>
            <a:r>
              <a:rPr lang="en-US" u="sng" dirty="0" smtClean="0">
                <a:solidFill>
                  <a:schemeClr val="tx1"/>
                </a:solidFill>
              </a:rPr>
              <a:t>backward designed, that is designed so as to elicit student demonstration of </a:t>
            </a:r>
            <a:r>
              <a:rPr lang="en-US" dirty="0" smtClean="0">
                <a:solidFill>
                  <a:schemeClr val="tx1"/>
                </a:solidFill>
              </a:rPr>
              <a:t>	</a:t>
            </a:r>
            <a:r>
              <a:rPr lang="en-US" u="sng" dirty="0" smtClean="0">
                <a:solidFill>
                  <a:schemeClr val="tx1"/>
                </a:solidFill>
              </a:rPr>
              <a:t>specific learning outcomes</a:t>
            </a:r>
          </a:p>
          <a:p>
            <a:pPr algn="l"/>
            <a:endParaRPr lang="en-US" u="sng" dirty="0">
              <a:solidFill>
                <a:schemeClr val="tx1"/>
              </a:solidFill>
            </a:endParaRPr>
          </a:p>
          <a:p>
            <a:pPr marL="457200" indent="-457200" algn="l">
              <a:buFont typeface="Wingdings" panose="05000000000000000000" pitchFamily="2" charset="2"/>
              <a:buChar char="Ø"/>
            </a:pPr>
            <a:r>
              <a:rPr lang="en-US" dirty="0" smtClean="0">
                <a:solidFill>
                  <a:srgbClr val="FF0000"/>
                </a:solidFill>
              </a:rPr>
              <a:t>Importance </a:t>
            </a:r>
            <a:r>
              <a:rPr lang="en-US" dirty="0">
                <a:solidFill>
                  <a:srgbClr val="FF0000"/>
                </a:solidFill>
              </a:rPr>
              <a:t>of Scaffolding</a:t>
            </a:r>
          </a:p>
          <a:p>
            <a:pPr lvl="1" algn="l"/>
            <a:r>
              <a:rPr lang="en-US" sz="3100" dirty="0" smtClean="0">
                <a:solidFill>
                  <a:schemeClr val="tx1"/>
                </a:solidFill>
              </a:rPr>
              <a:t>	</a:t>
            </a:r>
            <a:r>
              <a:rPr lang="en-US" sz="3100" u="sng" dirty="0" smtClean="0">
                <a:solidFill>
                  <a:schemeClr val="tx1"/>
                </a:solidFill>
              </a:rPr>
              <a:t>Within </a:t>
            </a:r>
            <a:r>
              <a:rPr lang="en-US" sz="3100" u="sng" dirty="0">
                <a:solidFill>
                  <a:schemeClr val="tx1"/>
                </a:solidFill>
              </a:rPr>
              <a:t>assignments</a:t>
            </a:r>
          </a:p>
          <a:p>
            <a:pPr algn="l"/>
            <a:r>
              <a:rPr lang="en-US" sz="3100" dirty="0">
                <a:solidFill>
                  <a:schemeClr val="tx1"/>
                </a:solidFill>
              </a:rPr>
              <a:t>	</a:t>
            </a:r>
            <a:r>
              <a:rPr lang="en-US" sz="3100" dirty="0" smtClean="0">
                <a:solidFill>
                  <a:schemeClr val="tx1"/>
                </a:solidFill>
              </a:rPr>
              <a:t>       Does </a:t>
            </a:r>
            <a:r>
              <a:rPr lang="en-US" sz="3100" dirty="0">
                <a:solidFill>
                  <a:schemeClr val="tx1"/>
                </a:solidFill>
              </a:rPr>
              <a:t>your assignment scaffold appropriately </a:t>
            </a:r>
            <a:r>
              <a:rPr lang="en-US" sz="3100" dirty="0" smtClean="0">
                <a:solidFill>
                  <a:schemeClr val="tx1"/>
                </a:solidFill>
              </a:rPr>
              <a:t>– sequenced instructions, for 	        example, or shorter assignments building up to the final assignment -	        such as intermediary research paper steps and assignments</a:t>
            </a:r>
            <a:endParaRPr lang="en-US" sz="3100" dirty="0">
              <a:solidFill>
                <a:schemeClr val="tx1"/>
              </a:solidFill>
            </a:endParaRPr>
          </a:p>
          <a:p>
            <a:pPr lvl="1" algn="l"/>
            <a:r>
              <a:rPr lang="en-US" sz="3100" dirty="0" smtClean="0">
                <a:solidFill>
                  <a:schemeClr val="tx1"/>
                </a:solidFill>
              </a:rPr>
              <a:t>	</a:t>
            </a:r>
            <a:r>
              <a:rPr lang="en-US" sz="3100" u="sng" dirty="0" smtClean="0">
                <a:solidFill>
                  <a:schemeClr val="tx1"/>
                </a:solidFill>
              </a:rPr>
              <a:t>Within </a:t>
            </a:r>
            <a:r>
              <a:rPr lang="en-US" sz="3100" u="sng" dirty="0">
                <a:solidFill>
                  <a:schemeClr val="tx1"/>
                </a:solidFill>
              </a:rPr>
              <a:t>a course</a:t>
            </a:r>
          </a:p>
          <a:p>
            <a:pPr algn="l"/>
            <a:r>
              <a:rPr lang="en-US" sz="3100" dirty="0">
                <a:solidFill>
                  <a:schemeClr val="tx1"/>
                </a:solidFill>
              </a:rPr>
              <a:t>	</a:t>
            </a:r>
            <a:r>
              <a:rPr lang="en-US" sz="3100" dirty="0" smtClean="0">
                <a:solidFill>
                  <a:schemeClr val="tx1"/>
                </a:solidFill>
              </a:rPr>
              <a:t>       </a:t>
            </a:r>
            <a:r>
              <a:rPr lang="en-US" dirty="0" smtClean="0">
                <a:solidFill>
                  <a:schemeClr val="tx1"/>
                </a:solidFill>
              </a:rPr>
              <a:t>Do </a:t>
            </a:r>
            <a:r>
              <a:rPr lang="en-US" dirty="0">
                <a:solidFill>
                  <a:schemeClr val="tx1"/>
                </a:solidFill>
              </a:rPr>
              <a:t>you have the appropriate degree of scaffolding </a:t>
            </a:r>
            <a:r>
              <a:rPr lang="en-US" dirty="0" smtClean="0">
                <a:solidFill>
                  <a:schemeClr val="tx1"/>
                </a:solidFill>
              </a:rPr>
              <a:t>   </a:t>
            </a:r>
          </a:p>
          <a:p>
            <a:pPr algn="l"/>
            <a:r>
              <a:rPr lang="en-US" dirty="0">
                <a:solidFill>
                  <a:schemeClr val="tx1"/>
                </a:solidFill>
              </a:rPr>
              <a:t> </a:t>
            </a:r>
            <a:r>
              <a:rPr lang="en-US" dirty="0" smtClean="0">
                <a:solidFill>
                  <a:schemeClr val="tx1"/>
                </a:solidFill>
              </a:rPr>
              <a:t>                     within </a:t>
            </a:r>
            <a:r>
              <a:rPr lang="en-US" dirty="0">
                <a:solidFill>
                  <a:schemeClr val="tx1"/>
                </a:solidFill>
              </a:rPr>
              <a:t>your </a:t>
            </a:r>
            <a:r>
              <a:rPr lang="en-US" dirty="0" smtClean="0">
                <a:solidFill>
                  <a:schemeClr val="tx1"/>
                </a:solidFill>
              </a:rPr>
              <a:t>course</a:t>
            </a:r>
          </a:p>
          <a:p>
            <a:pPr algn="l"/>
            <a:r>
              <a:rPr lang="en-US" dirty="0" smtClean="0">
                <a:solidFill>
                  <a:schemeClr val="tx1"/>
                </a:solidFill>
              </a:rPr>
              <a:t>              	</a:t>
            </a:r>
            <a:r>
              <a:rPr lang="en-US" u="sng" dirty="0" smtClean="0">
                <a:solidFill>
                  <a:schemeClr val="tx1"/>
                </a:solidFill>
              </a:rPr>
              <a:t>Across courses within the major or program</a:t>
            </a:r>
          </a:p>
          <a:p>
            <a:pPr algn="l"/>
            <a:r>
              <a:rPr lang="en-US" dirty="0">
                <a:solidFill>
                  <a:schemeClr val="tx1"/>
                </a:solidFill>
              </a:rPr>
              <a:t> </a:t>
            </a:r>
            <a:r>
              <a:rPr lang="en-US" dirty="0" smtClean="0">
                <a:solidFill>
                  <a:schemeClr val="tx1"/>
                </a:solidFill>
              </a:rPr>
              <a:t>                 </a:t>
            </a:r>
            <a:r>
              <a:rPr lang="en-US" u="sng" dirty="0" smtClean="0">
                <a:solidFill>
                  <a:schemeClr val="tx1"/>
                </a:solidFill>
              </a:rPr>
              <a:t>May involve removing supports as students advance</a:t>
            </a:r>
            <a:endParaRPr lang="en-US" u="sng" dirty="0">
              <a:solidFill>
                <a:schemeClr val="tx1"/>
              </a:solidFill>
            </a:endParaRPr>
          </a:p>
          <a:p>
            <a:pPr marL="457200" indent="-457200" algn="l">
              <a:buFont typeface="Wingdings" panose="05000000000000000000" pitchFamily="2" charset="2"/>
              <a:buChar char="Ø"/>
            </a:pPr>
            <a:endParaRPr lang="en-US" dirty="0" smtClean="0">
              <a:solidFill>
                <a:srgbClr val="FF0000"/>
              </a:solidFill>
            </a:endParaRPr>
          </a:p>
          <a:p>
            <a:pPr marL="457200" indent="-457200" algn="l">
              <a:buFont typeface="Wingdings" panose="05000000000000000000" pitchFamily="2" charset="2"/>
              <a:buChar char="Ø"/>
            </a:pPr>
            <a:r>
              <a:rPr lang="en-US" dirty="0" smtClean="0">
                <a:solidFill>
                  <a:srgbClr val="FF0000"/>
                </a:solidFill>
              </a:rPr>
              <a:t>Importance of Linking Assignments Within and Across </a:t>
            </a:r>
            <a:r>
              <a:rPr lang="en-US" dirty="0">
                <a:solidFill>
                  <a:srgbClr val="FF0000"/>
                </a:solidFill>
              </a:rPr>
              <a:t>C</a:t>
            </a:r>
            <a:r>
              <a:rPr lang="en-US" dirty="0" smtClean="0">
                <a:solidFill>
                  <a:srgbClr val="FF0000"/>
                </a:solidFill>
              </a:rPr>
              <a:t>ourses</a:t>
            </a:r>
          </a:p>
          <a:p>
            <a:pPr algn="l"/>
            <a:endParaRPr lang="en-US" sz="1800" dirty="0">
              <a:solidFill>
                <a:srgbClr val="FF0000"/>
              </a:solidFill>
            </a:endParaRPr>
          </a:p>
          <a:p>
            <a:pPr algn="l"/>
            <a:r>
              <a:rPr lang="en-US" dirty="0" smtClean="0">
                <a:solidFill>
                  <a:srgbClr val="FF0000"/>
                </a:solidFill>
              </a:rPr>
              <a:t>How do courses and assignments build towards mastery through multiple opportunities to practice – repetition, and through increasing expectations – raising the bar with respect to demonstrated learning and performance on specific learning outcomes?</a:t>
            </a:r>
            <a:endParaRPr lang="en-US" dirty="0">
              <a:solidFill>
                <a:srgbClr val="FF0000"/>
              </a:solidFill>
            </a:endParaRPr>
          </a:p>
        </p:txBody>
      </p:sp>
    </p:spTree>
    <p:extLst>
      <p:ext uri="{BB962C8B-B14F-4D97-AF65-F5344CB8AC3E}">
        <p14:creationId xmlns:p14="http://schemas.microsoft.com/office/powerpoint/2010/main" val="34282975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914400"/>
          </a:xfrm>
        </p:spPr>
        <p:txBody>
          <a:bodyPr>
            <a:normAutofit fontScale="90000"/>
          </a:bodyPr>
          <a:lstStyle/>
          <a:p>
            <a:r>
              <a:rPr lang="en-US" dirty="0" smtClean="0"/>
              <a:t/>
            </a:r>
            <a:br>
              <a:rPr lang="en-US" dirty="0" smtClean="0"/>
            </a:br>
            <a:r>
              <a:rPr lang="en-US" dirty="0" smtClean="0">
                <a:solidFill>
                  <a:srgbClr val="FF0000"/>
                </a:solidFill>
              </a:rPr>
              <a:t>ASSIGNMENTS MATTER</a:t>
            </a:r>
            <a:r>
              <a:rPr lang="en-US" dirty="0">
                <a:solidFill>
                  <a:srgbClr val="FF0000"/>
                </a:solidFill>
              </a:rPr>
              <a:t/>
            </a:r>
            <a:br>
              <a:rPr lang="en-US" dirty="0">
                <a:solidFill>
                  <a:srgbClr val="FF0000"/>
                </a:solidFill>
              </a:rPr>
            </a:br>
            <a:endParaRPr lang="en-US" dirty="0">
              <a:solidFill>
                <a:srgbClr val="FF0000"/>
              </a:solidFill>
            </a:endParaRPr>
          </a:p>
        </p:txBody>
      </p:sp>
      <p:sp>
        <p:nvSpPr>
          <p:cNvPr id="3" name="Subtitle 2"/>
          <p:cNvSpPr>
            <a:spLocks noGrp="1"/>
          </p:cNvSpPr>
          <p:nvPr>
            <p:ph type="subTitle" idx="1"/>
          </p:nvPr>
        </p:nvSpPr>
        <p:spPr>
          <a:xfrm>
            <a:off x="304800" y="838200"/>
            <a:ext cx="8382000" cy="5715000"/>
          </a:xfrm>
        </p:spPr>
        <p:txBody>
          <a:bodyPr>
            <a:normAutofit fontScale="77500" lnSpcReduction="20000"/>
          </a:bodyPr>
          <a:lstStyle/>
          <a:p>
            <a:pPr marL="1028700" lvl="1" indent="-571500">
              <a:buFont typeface="Wingdings" panose="05000000000000000000" pitchFamily="2" charset="2"/>
              <a:buChar char="v"/>
            </a:pPr>
            <a:endParaRPr lang="en-US" sz="1400" dirty="0" smtClean="0">
              <a:solidFill>
                <a:srgbClr val="FF0000"/>
              </a:solidFill>
            </a:endParaRPr>
          </a:p>
          <a:p>
            <a:pPr marL="1028700" lvl="1" indent="-571500">
              <a:buFont typeface="Wingdings" panose="05000000000000000000" pitchFamily="2" charset="2"/>
              <a:buChar char="v"/>
            </a:pPr>
            <a:r>
              <a:rPr lang="en-US" sz="4000" dirty="0" smtClean="0">
                <a:solidFill>
                  <a:srgbClr val="FF0000"/>
                </a:solidFill>
              </a:rPr>
              <a:t>Inclusive Excellence</a:t>
            </a:r>
          </a:p>
          <a:p>
            <a:pPr lvl="1" algn="l"/>
            <a:r>
              <a:rPr lang="en-US" sz="4000" dirty="0" smtClean="0">
                <a:solidFill>
                  <a:schemeClr val="tx1"/>
                </a:solidFill>
              </a:rPr>
              <a:t>Inclusive Excellence (AAC&amp;U) calls upon higher education to address the issues of diversity, inclusion, and equity.</a:t>
            </a:r>
          </a:p>
          <a:p>
            <a:pPr lvl="1" algn="l"/>
            <a:endParaRPr lang="en-US" sz="1400" dirty="0" smtClean="0">
              <a:solidFill>
                <a:schemeClr val="tx1"/>
              </a:solidFill>
            </a:endParaRPr>
          </a:p>
          <a:p>
            <a:pPr marL="571500" indent="-571500">
              <a:buFont typeface="Wingdings" panose="05000000000000000000" pitchFamily="2" charset="2"/>
              <a:buChar char="v"/>
            </a:pPr>
            <a:r>
              <a:rPr lang="en-US" sz="4400" dirty="0" smtClean="0">
                <a:solidFill>
                  <a:srgbClr val="FF0000"/>
                </a:solidFill>
              </a:rPr>
              <a:t>Transparency</a:t>
            </a:r>
          </a:p>
          <a:p>
            <a:pPr lvl="1">
              <a:spcBef>
                <a:spcPts val="0"/>
              </a:spcBef>
            </a:pPr>
            <a:r>
              <a:rPr lang="en-US" sz="4000" dirty="0" smtClean="0">
                <a:solidFill>
                  <a:schemeClr val="tx1"/>
                </a:solidFill>
              </a:rPr>
              <a:t>TILT</a:t>
            </a:r>
          </a:p>
          <a:p>
            <a:pPr lvl="1">
              <a:spcBef>
                <a:spcPts val="0"/>
              </a:spcBef>
            </a:pPr>
            <a:r>
              <a:rPr lang="en-US" sz="4000" dirty="0" smtClean="0">
                <a:solidFill>
                  <a:schemeClr val="tx1"/>
                </a:solidFill>
              </a:rPr>
              <a:t>Transparency </a:t>
            </a:r>
            <a:r>
              <a:rPr lang="en-US" sz="4000" dirty="0">
                <a:solidFill>
                  <a:schemeClr val="tx1"/>
                </a:solidFill>
              </a:rPr>
              <a:t>in Learning and Teaching</a:t>
            </a:r>
          </a:p>
          <a:p>
            <a:pPr lvl="1">
              <a:spcBef>
                <a:spcPts val="0"/>
              </a:spcBef>
            </a:pPr>
            <a:r>
              <a:rPr lang="en-US" sz="4000" dirty="0" smtClean="0">
                <a:solidFill>
                  <a:schemeClr val="tx1"/>
                </a:solidFill>
              </a:rPr>
              <a:t> </a:t>
            </a:r>
            <a:endParaRPr lang="en-US" sz="4000" dirty="0">
              <a:solidFill>
                <a:schemeClr val="tx1"/>
              </a:solidFill>
            </a:endParaRPr>
          </a:p>
          <a:p>
            <a:pPr lvl="1" algn="l">
              <a:spcBef>
                <a:spcPts val="0"/>
              </a:spcBef>
            </a:pPr>
            <a:r>
              <a:rPr lang="en-US" sz="4000" dirty="0">
                <a:solidFill>
                  <a:schemeClr val="tx1"/>
                </a:solidFill>
              </a:rPr>
              <a:t>Transparency enhances the success of </a:t>
            </a:r>
          </a:p>
          <a:p>
            <a:pPr marL="1028700" lvl="1" indent="-571500" algn="l">
              <a:spcBef>
                <a:spcPts val="0"/>
              </a:spcBef>
              <a:buFont typeface="Wingdings" panose="05000000000000000000" pitchFamily="2" charset="2"/>
              <a:buChar char="§"/>
            </a:pPr>
            <a:r>
              <a:rPr lang="en-US" sz="4000" dirty="0">
                <a:solidFill>
                  <a:schemeClr val="tx1"/>
                </a:solidFill>
              </a:rPr>
              <a:t>first-generation, </a:t>
            </a:r>
          </a:p>
          <a:p>
            <a:pPr marL="1028700" lvl="1" indent="-571500" algn="l">
              <a:spcBef>
                <a:spcPts val="0"/>
              </a:spcBef>
              <a:buFont typeface="Wingdings" panose="05000000000000000000" pitchFamily="2" charset="2"/>
              <a:buChar char="§"/>
            </a:pPr>
            <a:r>
              <a:rPr lang="en-US" sz="4000" dirty="0">
                <a:solidFill>
                  <a:schemeClr val="tx1"/>
                </a:solidFill>
              </a:rPr>
              <a:t>low-income, and </a:t>
            </a:r>
          </a:p>
          <a:p>
            <a:pPr marL="1028700" lvl="1" indent="-571500" algn="l">
              <a:spcBef>
                <a:spcPts val="0"/>
              </a:spcBef>
              <a:buFont typeface="Wingdings" panose="05000000000000000000" pitchFamily="2" charset="2"/>
              <a:buChar char="§"/>
            </a:pPr>
            <a:r>
              <a:rPr lang="en-US" sz="4000" dirty="0">
                <a:solidFill>
                  <a:schemeClr val="tx1"/>
                </a:solidFill>
              </a:rPr>
              <a:t>underrepresented college students </a:t>
            </a:r>
          </a:p>
          <a:p>
            <a:pPr lvl="1" algn="l">
              <a:spcBef>
                <a:spcPts val="0"/>
              </a:spcBef>
            </a:pPr>
            <a:r>
              <a:rPr lang="en-US" sz="4000" dirty="0" smtClean="0">
                <a:solidFill>
                  <a:schemeClr val="tx1"/>
                </a:solidFill>
              </a:rPr>
              <a:t>      </a:t>
            </a:r>
            <a:endParaRPr lang="en-US" dirty="0">
              <a:solidFill>
                <a:schemeClr val="tx1"/>
              </a:solidFill>
            </a:endParaRPr>
          </a:p>
          <a:p>
            <a:pPr algn="l"/>
            <a:endParaRPr lang="en-US" sz="4400" dirty="0">
              <a:solidFill>
                <a:schemeClr val="tx1"/>
              </a:solidFill>
            </a:endParaRPr>
          </a:p>
          <a:p>
            <a:pPr lvl="1" algn="l">
              <a:buFont typeface="Wingdings" panose="05000000000000000000" pitchFamily="2" charset="2"/>
              <a:buChar char="Ø"/>
            </a:pPr>
            <a:endParaRPr lang="en-US" sz="4000" dirty="0">
              <a:solidFill>
                <a:srgbClr val="FF0000"/>
              </a:solidFill>
            </a:endParaRPr>
          </a:p>
          <a:p>
            <a:pPr algn="l"/>
            <a:endParaRPr lang="en-US" dirty="0">
              <a:solidFill>
                <a:schemeClr val="tx1"/>
              </a:solidFill>
            </a:endParaRPr>
          </a:p>
        </p:txBody>
      </p:sp>
    </p:spTree>
    <p:extLst>
      <p:ext uri="{BB962C8B-B14F-4D97-AF65-F5344CB8AC3E}">
        <p14:creationId xmlns:p14="http://schemas.microsoft.com/office/powerpoint/2010/main" val="749409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914400"/>
          </a:xfrm>
        </p:spPr>
        <p:txBody>
          <a:bodyPr>
            <a:normAutofit fontScale="90000"/>
          </a:bodyPr>
          <a:lstStyle/>
          <a:p>
            <a:r>
              <a:rPr lang="en-US" dirty="0" smtClean="0"/>
              <a:t/>
            </a:r>
            <a:br>
              <a:rPr lang="en-US" dirty="0" smtClean="0"/>
            </a:br>
            <a:r>
              <a:rPr lang="en-US" dirty="0" smtClean="0">
                <a:solidFill>
                  <a:srgbClr val="FF0000"/>
                </a:solidFill>
              </a:rPr>
              <a:t>ASSIGNMENTS MATTER</a:t>
            </a:r>
            <a:r>
              <a:rPr lang="en-US" dirty="0">
                <a:solidFill>
                  <a:srgbClr val="FF0000"/>
                </a:solidFill>
              </a:rPr>
              <a:t/>
            </a:r>
            <a:br>
              <a:rPr lang="en-US" dirty="0">
                <a:solidFill>
                  <a:srgbClr val="FF0000"/>
                </a:solidFill>
              </a:rPr>
            </a:br>
            <a:endParaRPr lang="en-US" dirty="0">
              <a:solidFill>
                <a:srgbClr val="FF0000"/>
              </a:solidFill>
            </a:endParaRPr>
          </a:p>
        </p:txBody>
      </p:sp>
      <p:sp>
        <p:nvSpPr>
          <p:cNvPr id="3" name="Subtitle 2"/>
          <p:cNvSpPr>
            <a:spLocks noGrp="1"/>
          </p:cNvSpPr>
          <p:nvPr>
            <p:ph type="subTitle" idx="1"/>
          </p:nvPr>
        </p:nvSpPr>
        <p:spPr>
          <a:xfrm>
            <a:off x="304800" y="838200"/>
            <a:ext cx="8382000" cy="5715000"/>
          </a:xfrm>
        </p:spPr>
        <p:txBody>
          <a:bodyPr>
            <a:normAutofit fontScale="85000" lnSpcReduction="20000"/>
          </a:bodyPr>
          <a:lstStyle/>
          <a:p>
            <a:pPr lvl="1"/>
            <a:r>
              <a:rPr lang="en-US" sz="4000" dirty="0" smtClean="0">
                <a:solidFill>
                  <a:srgbClr val="FF0000"/>
                </a:solidFill>
              </a:rPr>
              <a:t>Transparency and Equity</a:t>
            </a:r>
          </a:p>
          <a:p>
            <a:pPr lvl="1"/>
            <a:endParaRPr lang="en-US" sz="1000" dirty="0" smtClean="0">
              <a:solidFill>
                <a:srgbClr val="FF0000"/>
              </a:solidFill>
            </a:endParaRPr>
          </a:p>
          <a:p>
            <a:pPr marL="1028700" lvl="1" indent="-571500" algn="l">
              <a:buFont typeface="Wingdings" panose="05000000000000000000" pitchFamily="2" charset="2"/>
              <a:buChar char="§"/>
            </a:pPr>
            <a:r>
              <a:rPr lang="en-US" sz="2400" dirty="0" smtClean="0">
                <a:solidFill>
                  <a:schemeClr val="tx1"/>
                </a:solidFill>
              </a:rPr>
              <a:t>Review with students the skills and outcomes they are being asked to demonstrate; explicitly link the assignment to course outcomes.  As a class, have students annotate the assignment instructions </a:t>
            </a:r>
          </a:p>
          <a:p>
            <a:pPr marL="1028700" lvl="1" indent="-571500" algn="l">
              <a:buFont typeface="Wingdings" panose="05000000000000000000" pitchFamily="2" charset="2"/>
              <a:buChar char="§"/>
            </a:pPr>
            <a:r>
              <a:rPr lang="en-US" sz="2400" dirty="0" smtClean="0">
                <a:solidFill>
                  <a:schemeClr val="tx1"/>
                </a:solidFill>
              </a:rPr>
              <a:t>Review with the student the task the assignment is asking them to undertake.  As a class, have students annotate the assignment instructions.</a:t>
            </a:r>
          </a:p>
          <a:p>
            <a:pPr marL="1257300" lvl="2" indent="-342900" algn="l">
              <a:buFont typeface="Wingdings" panose="05000000000000000000" pitchFamily="2" charset="2"/>
              <a:buChar char="Ø"/>
            </a:pPr>
            <a:r>
              <a:rPr lang="en-US" sz="2000" dirty="0" smtClean="0">
                <a:solidFill>
                  <a:schemeClr val="tx1"/>
                </a:solidFill>
              </a:rPr>
              <a:t>What are they being asked to do.  </a:t>
            </a:r>
          </a:p>
          <a:p>
            <a:pPr marL="1257300" lvl="2" indent="-342900" algn="l">
              <a:buFont typeface="Wingdings" panose="05000000000000000000" pitchFamily="2" charset="2"/>
              <a:buChar char="Ø"/>
            </a:pPr>
            <a:r>
              <a:rPr lang="en-US" sz="2000" dirty="0" smtClean="0">
                <a:solidFill>
                  <a:schemeClr val="tx1"/>
                </a:solidFill>
              </a:rPr>
              <a:t>What steps might assist them in completing the assignment.  </a:t>
            </a:r>
          </a:p>
          <a:p>
            <a:pPr marL="1257300" lvl="2" indent="-342900" algn="l">
              <a:buFont typeface="Wingdings" panose="05000000000000000000" pitchFamily="2" charset="2"/>
              <a:buChar char="Ø"/>
            </a:pPr>
            <a:r>
              <a:rPr lang="en-US" sz="2000" dirty="0" smtClean="0">
                <a:solidFill>
                  <a:schemeClr val="tx1"/>
                </a:solidFill>
              </a:rPr>
              <a:t>What common mistakes or roadblocks do they want to be aware of.</a:t>
            </a:r>
          </a:p>
          <a:p>
            <a:pPr marL="1028700" lvl="1" indent="-571500" algn="l">
              <a:buFont typeface="Wingdings" panose="05000000000000000000" pitchFamily="2" charset="2"/>
              <a:buChar char="§"/>
            </a:pPr>
            <a:r>
              <a:rPr lang="en-US" sz="2400" dirty="0" smtClean="0">
                <a:solidFill>
                  <a:schemeClr val="tx1"/>
                </a:solidFill>
              </a:rPr>
              <a:t>Provide clear criteria for success </a:t>
            </a:r>
          </a:p>
          <a:p>
            <a:pPr marL="1028700" lvl="1" indent="-571500" algn="l">
              <a:buFont typeface="Wingdings" panose="05000000000000000000" pitchFamily="2" charset="2"/>
              <a:buChar char="§"/>
            </a:pPr>
            <a:r>
              <a:rPr lang="en-US" sz="2400" b="1" dirty="0" smtClean="0">
                <a:solidFill>
                  <a:schemeClr val="tx1"/>
                </a:solidFill>
              </a:rPr>
              <a:t>Offer </a:t>
            </a:r>
            <a:r>
              <a:rPr lang="en-US" sz="2400" b="1" dirty="0">
                <a:solidFill>
                  <a:schemeClr val="tx1"/>
                </a:solidFill>
              </a:rPr>
              <a:t>examples of successful </a:t>
            </a:r>
            <a:r>
              <a:rPr lang="en-US" sz="2400" b="1" dirty="0" smtClean="0">
                <a:solidFill>
                  <a:schemeClr val="tx1"/>
                </a:solidFill>
              </a:rPr>
              <a:t>work.  In class, have students  </a:t>
            </a:r>
            <a:r>
              <a:rPr lang="en-US" sz="2400" b="1" dirty="0">
                <a:solidFill>
                  <a:schemeClr val="tx1"/>
                </a:solidFill>
              </a:rPr>
              <a:t>annotate them to </a:t>
            </a:r>
            <a:r>
              <a:rPr lang="en-US" sz="2400" b="1" dirty="0" smtClean="0">
                <a:solidFill>
                  <a:schemeClr val="tx1"/>
                </a:solidFill>
              </a:rPr>
              <a:t>identify how the assignment meets the evaluative criteria</a:t>
            </a:r>
          </a:p>
          <a:p>
            <a:pPr marL="1028700" lvl="1" indent="-571500" algn="l">
              <a:buFont typeface="Wingdings" panose="05000000000000000000" pitchFamily="2" charset="2"/>
              <a:buChar char="§"/>
            </a:pPr>
            <a:r>
              <a:rPr lang="en-US" sz="2400" dirty="0" smtClean="0">
                <a:solidFill>
                  <a:schemeClr val="tx1"/>
                </a:solidFill>
              </a:rPr>
              <a:t>Transparent assignments enhance equity</a:t>
            </a:r>
          </a:p>
          <a:p>
            <a:pPr marL="1257300" lvl="2" indent="-342900" algn="l">
              <a:spcBef>
                <a:spcPts val="0"/>
              </a:spcBef>
              <a:buFont typeface="Wingdings" panose="05000000000000000000" pitchFamily="2" charset="2"/>
              <a:buChar char="Ø"/>
            </a:pPr>
            <a:r>
              <a:rPr lang="en-US" sz="2000" dirty="0" smtClean="0">
                <a:solidFill>
                  <a:schemeClr val="tx1"/>
                </a:solidFill>
              </a:rPr>
              <a:t>reduce differences in performance due to differences in educational  </a:t>
            </a:r>
          </a:p>
          <a:p>
            <a:pPr lvl="2" algn="l">
              <a:spcBef>
                <a:spcPts val="0"/>
              </a:spcBef>
            </a:pPr>
            <a:r>
              <a:rPr lang="en-US" sz="2000" dirty="0" smtClean="0">
                <a:solidFill>
                  <a:schemeClr val="tx1"/>
                </a:solidFill>
              </a:rPr>
              <a:t>       capital students enter our classroom with</a:t>
            </a:r>
          </a:p>
          <a:p>
            <a:pPr marL="1257300" lvl="2" indent="-342900" algn="l">
              <a:spcBef>
                <a:spcPts val="0"/>
              </a:spcBef>
              <a:buFont typeface="Wingdings" panose="05000000000000000000" pitchFamily="2" charset="2"/>
              <a:buChar char="Ø"/>
            </a:pPr>
            <a:r>
              <a:rPr lang="en-US" sz="2000" dirty="0" smtClean="0">
                <a:solidFill>
                  <a:schemeClr val="tx1"/>
                </a:solidFill>
              </a:rPr>
              <a:t>give all students a fair chance; do not unduly privilege one group of   </a:t>
            </a:r>
          </a:p>
          <a:p>
            <a:pPr lvl="2" algn="l">
              <a:spcBef>
                <a:spcPts val="0"/>
              </a:spcBef>
            </a:pPr>
            <a:r>
              <a:rPr lang="en-US" sz="2000" dirty="0">
                <a:solidFill>
                  <a:schemeClr val="tx1"/>
                </a:solidFill>
              </a:rPr>
              <a:t> </a:t>
            </a:r>
            <a:r>
              <a:rPr lang="en-US" sz="2000" dirty="0" smtClean="0">
                <a:solidFill>
                  <a:schemeClr val="tx1"/>
                </a:solidFill>
              </a:rPr>
              <a:t>      students over another</a:t>
            </a:r>
          </a:p>
          <a:p>
            <a:pPr algn="l"/>
            <a:endParaRPr lang="en-US" sz="4400" dirty="0">
              <a:solidFill>
                <a:schemeClr val="tx1"/>
              </a:solidFill>
            </a:endParaRPr>
          </a:p>
          <a:p>
            <a:pPr lvl="1" algn="l">
              <a:buFont typeface="Wingdings" panose="05000000000000000000" pitchFamily="2" charset="2"/>
              <a:buChar char="Ø"/>
            </a:pPr>
            <a:endParaRPr lang="en-US" sz="4000" dirty="0">
              <a:solidFill>
                <a:srgbClr val="FF0000"/>
              </a:solidFill>
            </a:endParaRPr>
          </a:p>
          <a:p>
            <a:pPr algn="l"/>
            <a:endParaRPr lang="en-US" dirty="0">
              <a:solidFill>
                <a:schemeClr val="tx1"/>
              </a:solidFill>
            </a:endParaRPr>
          </a:p>
        </p:txBody>
      </p:sp>
    </p:spTree>
    <p:extLst>
      <p:ext uri="{BB962C8B-B14F-4D97-AF65-F5344CB8AC3E}">
        <p14:creationId xmlns:p14="http://schemas.microsoft.com/office/powerpoint/2010/main" val="16284783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TM03457496[[fn=Parallax]]</Template>
  <TotalTime>2629</TotalTime>
  <Words>1404</Words>
  <Application>Microsoft Office PowerPoint</Application>
  <PresentationFormat>On-screen Show (4:3)</PresentationFormat>
  <Paragraphs>212</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Courier New</vt:lpstr>
      <vt:lpstr>Wingdings</vt:lpstr>
      <vt:lpstr>Office Theme</vt:lpstr>
      <vt:lpstr> ASSIGNMENTS MATTER </vt:lpstr>
      <vt:lpstr>PowerPoint Presentation</vt:lpstr>
      <vt:lpstr>PowerPoint Presentation</vt:lpstr>
      <vt:lpstr> ASSIGNMENTS MATTER </vt:lpstr>
      <vt:lpstr> ASSIGNMENTS MATTER </vt:lpstr>
      <vt:lpstr> ASSIGNMENTS MATTER </vt:lpstr>
      <vt:lpstr> ASSIGNMENTS MATTER </vt:lpstr>
      <vt:lpstr> ASSIGNMENTS MATTER </vt:lpstr>
      <vt:lpstr> ASSIGNMENTS MATTER </vt:lpstr>
      <vt:lpstr> ASSIGNMENTS MATTER </vt:lpstr>
      <vt:lpstr> ASSIGNMENTS MATTER </vt:lpstr>
      <vt:lpstr> ASSIGNMENTS MATTER </vt:lpstr>
      <vt:lpstr> ASSIGNMENTS MATTER </vt:lpstr>
      <vt:lpstr> ASSIGNMENTS MATTER </vt:lpstr>
      <vt:lpstr> ASSIGNMENTS MATTER </vt:lpstr>
      <vt:lpstr> ASSIGNMENTS MATTER </vt:lpstr>
      <vt:lpstr> RESOURCES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Multi-State Collaborative (MSC) Project to Advance Student Learning Outcomes Assessment</dc:title>
  <dc:creator>Mullaney, Jeanne P.</dc:creator>
  <cp:lastModifiedBy>reviewer</cp:lastModifiedBy>
  <cp:revision>132</cp:revision>
  <cp:lastPrinted>2017-06-07T04:27:02Z</cp:lastPrinted>
  <dcterms:created xsi:type="dcterms:W3CDTF">2015-11-04T14:59:11Z</dcterms:created>
  <dcterms:modified xsi:type="dcterms:W3CDTF">2018-12-07T13:16:34Z</dcterms:modified>
</cp:coreProperties>
</file>